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63" r:id="rId5"/>
    <p:sldId id="275" r:id="rId6"/>
    <p:sldId id="277" r:id="rId7"/>
    <p:sldId id="285" r:id="rId8"/>
    <p:sldId id="286" r:id="rId9"/>
    <p:sldId id="287" r:id="rId10"/>
    <p:sldId id="288" r:id="rId11"/>
    <p:sldId id="283" r:id="rId12"/>
    <p:sldId id="289" r:id="rId13"/>
    <p:sldId id="279" r:id="rId14"/>
    <p:sldId id="278" r:id="rId15"/>
    <p:sldId id="291" r:id="rId16"/>
    <p:sldId id="290" r:id="rId17"/>
    <p:sldId id="295" r:id="rId18"/>
    <p:sldId id="296" r:id="rId19"/>
    <p:sldId id="297" r:id="rId20"/>
    <p:sldId id="298" r:id="rId21"/>
    <p:sldId id="311" r:id="rId22"/>
    <p:sldId id="299" r:id="rId23"/>
    <p:sldId id="284" r:id="rId24"/>
    <p:sldId id="281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282" r:id="rId36"/>
    <p:sldId id="31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8E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image" Target="../media/image1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image" Target="../media/image1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D8A41-BC6F-4410-A2FB-C137FB3DD7AD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99114CDE-D062-45E5-A8A8-FA55532BEFA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Diversidade de Perfis e Idades</a:t>
          </a:r>
        </a:p>
      </dgm:t>
    </dgm:pt>
    <dgm:pt modelId="{679B0CA7-D1DB-4B6E-AF9D-2B5BCBC9FC3F}" type="parTrans" cxnId="{C01DBD8F-1EFC-4CE5-B1F3-1B1036EC89DB}">
      <dgm:prSet/>
      <dgm:spPr/>
      <dgm:t>
        <a:bodyPr/>
        <a:lstStyle/>
        <a:p>
          <a:endParaRPr lang="pt-BR"/>
        </a:p>
      </dgm:t>
    </dgm:pt>
    <dgm:pt modelId="{75F3F2CB-3667-4968-8031-6C9F9123F010}" type="sibTrans" cxnId="{C01DBD8F-1EFC-4CE5-B1F3-1B1036EC89D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3B2D0ADB-1B79-42FF-8516-29C5207F0B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O público-alvo inclui pessoas de várias idades e perfis, tornando essencial considerar diferentes necessidades e expectativas.</a:t>
          </a:r>
        </a:p>
      </dgm:t>
    </dgm:pt>
    <dgm:pt modelId="{15C3FF8D-5948-45DA-8D8F-9FDBCF95A0EB}" type="parTrans" cxnId="{FCE52E7E-ECE2-4995-B8E1-CFBAAB455A4C}">
      <dgm:prSet/>
      <dgm:spPr/>
      <dgm:t>
        <a:bodyPr/>
        <a:lstStyle/>
        <a:p>
          <a:endParaRPr lang="pt-BR"/>
        </a:p>
      </dgm:t>
    </dgm:pt>
    <dgm:pt modelId="{AF361FF1-39BB-4D6E-A21A-5AE2F2850446}" type="sibTrans" cxnId="{FCE52E7E-ECE2-4995-B8E1-CFBAAB455A4C}">
      <dgm:prSet/>
      <dgm:spPr/>
      <dgm:t>
        <a:bodyPr/>
        <a:lstStyle/>
        <a:p>
          <a:endParaRPr lang="pt-BR"/>
        </a:p>
      </dgm:t>
    </dgm:pt>
    <dgm:pt modelId="{A1D9A91F-5434-4424-97D8-38A3DF570A7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Facilidade e Relevância</a:t>
          </a:r>
        </a:p>
      </dgm:t>
    </dgm:pt>
    <dgm:pt modelId="{2A5AFDE3-59F6-4FF3-B1D9-60F4A820640C}" type="parTrans" cxnId="{BA78EC71-5337-4321-BB15-EE6D004C5652}">
      <dgm:prSet/>
      <dgm:spPr/>
      <dgm:t>
        <a:bodyPr/>
        <a:lstStyle/>
        <a:p>
          <a:endParaRPr lang="pt-BR"/>
        </a:p>
      </dgm:t>
    </dgm:pt>
    <dgm:pt modelId="{057956B7-3385-4E66-9AE9-49DBCBE01C20}" type="sibTrans" cxnId="{BA78EC71-5337-4321-BB15-EE6D004C565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85DDCD18-584B-4055-B38B-FB8C2CDC3C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Essas pessoas procuram navegação fácil e conteúdo relevante, o que contribui para uma experiência mais agradável no site.</a:t>
          </a:r>
        </a:p>
      </dgm:t>
    </dgm:pt>
    <dgm:pt modelId="{E17EA097-D9A9-41E7-B8EA-516D3A98E6FF}" type="parTrans" cxnId="{967FD8A8-53CE-442C-87CB-F4CC9D325AD2}">
      <dgm:prSet/>
      <dgm:spPr/>
      <dgm:t>
        <a:bodyPr/>
        <a:lstStyle/>
        <a:p>
          <a:endParaRPr lang="pt-BR"/>
        </a:p>
      </dgm:t>
    </dgm:pt>
    <dgm:pt modelId="{2CED058B-2A5E-416A-8565-D9B6306FEA12}" type="sibTrans" cxnId="{967FD8A8-53CE-442C-87CB-F4CC9D325AD2}">
      <dgm:prSet/>
      <dgm:spPr/>
      <dgm:t>
        <a:bodyPr/>
        <a:lstStyle/>
        <a:p>
          <a:endParaRPr lang="pt-BR"/>
        </a:p>
      </dgm:t>
    </dgm:pt>
    <dgm:pt modelId="{BA372CBD-407F-40EE-904B-850846E1877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dirty="0"/>
            <a:t>Soluções Práticas e Personalização</a:t>
          </a:r>
        </a:p>
      </dgm:t>
    </dgm:pt>
    <dgm:pt modelId="{7A11D219-DF12-4C33-A688-F018E92D88BF}" type="parTrans" cxnId="{085BFCD7-4A2C-4FD5-B931-D4BC62E61E12}">
      <dgm:prSet/>
      <dgm:spPr/>
      <dgm:t>
        <a:bodyPr/>
        <a:lstStyle/>
        <a:p>
          <a:endParaRPr lang="pt-BR"/>
        </a:p>
      </dgm:t>
    </dgm:pt>
    <dgm:pt modelId="{5F4A8957-1DDD-4F9F-9CC0-A57D71796CC1}" type="sibTrans" cxnId="{085BFCD7-4A2C-4FD5-B931-D4BC62E61E12}">
      <dgm:prSet/>
      <dgm:spPr/>
      <dgm:t>
        <a:bodyPr/>
        <a:lstStyle/>
        <a:p>
          <a:endParaRPr lang="pt-BR"/>
        </a:p>
      </dgm:t>
    </dgm:pt>
    <dgm:pt modelId="{B939EDBA-8E8C-4FC3-9B8C-0759A691A5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Oferecer soluções práticas e compreender as necessidades do público permite criar experiências personalizadas e eficientes.</a:t>
          </a:r>
        </a:p>
      </dgm:t>
    </dgm:pt>
    <dgm:pt modelId="{49297D80-D114-493E-9123-3973CA479F5A}" type="parTrans" cxnId="{89F427DA-0B5C-4D22-99B9-F429A24F10B3}">
      <dgm:prSet/>
      <dgm:spPr/>
      <dgm:t>
        <a:bodyPr/>
        <a:lstStyle/>
        <a:p>
          <a:endParaRPr lang="pt-BR"/>
        </a:p>
      </dgm:t>
    </dgm:pt>
    <dgm:pt modelId="{6D134D09-1ACB-49FD-82C5-939DD21FF0C8}" type="sibTrans" cxnId="{89F427DA-0B5C-4D22-99B9-F429A24F10B3}">
      <dgm:prSet/>
      <dgm:spPr/>
      <dgm:t>
        <a:bodyPr/>
        <a:lstStyle/>
        <a:p>
          <a:endParaRPr lang="pt-BR"/>
        </a:p>
      </dgm:t>
    </dgm:pt>
    <dgm:pt modelId="{EB128CC7-8C90-47CF-8A99-2B16437EAF13}" type="pres">
      <dgm:prSet presAssocID="{5FDD8A41-BC6F-4410-A2FB-C137FB3DD7AD}" presName="Root" presStyleCnt="0">
        <dgm:presLayoutVars>
          <dgm:dir/>
          <dgm:resizeHandles val="exact"/>
        </dgm:presLayoutVars>
      </dgm:prSet>
      <dgm:spPr/>
    </dgm:pt>
    <dgm:pt modelId="{6F91AACB-829B-426A-9CE1-14ECB4F1E9FA}" type="pres">
      <dgm:prSet presAssocID="{99114CDE-D062-45E5-A8A8-FA55532BEFA1}" presName="Composite" presStyleCnt="0"/>
      <dgm:spPr/>
    </dgm:pt>
    <dgm:pt modelId="{5AFB42AF-C1D4-4A89-98A8-09B34F4FF644}" type="pres">
      <dgm:prSet presAssocID="{99114CDE-D062-45E5-A8A8-FA55532BEFA1}" presName="Picture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3" r="15268" b="2"/>
          <a:stretch/>
        </a:blipFill>
      </dgm:spPr>
      <dgm:extLst>
        <a:ext uri="{E40237B7-FDA0-4F09-8148-C483321AD2D9}">
          <dgm14:cNvPr xmlns:dgm14="http://schemas.microsoft.com/office/drawing/2010/diagram" id="0" name="" descr="Foto cortada de um grupo irreconhecível de empresários juntos e usando tecnologia durante o dia"/>
        </a:ext>
      </dgm:extLst>
    </dgm:pt>
    <dgm:pt modelId="{2CB3BEC0-7D9F-4CE3-A7F3-CFA790A5808B}" type="pres">
      <dgm:prSet presAssocID="{99114CDE-D062-45E5-A8A8-FA55532BEFA1}" presName="Subtitle" presStyleLbl="revTx" presStyleIdx="0" presStyleCnt="6">
        <dgm:presLayoutVars>
          <dgm:chMax val="0"/>
          <dgm:bulletEnabled/>
        </dgm:presLayoutVars>
      </dgm:prSet>
      <dgm:spPr/>
    </dgm:pt>
    <dgm:pt modelId="{188343A0-7AB1-4E70-868C-9CFFDCF26249}" type="pres">
      <dgm:prSet presAssocID="{99114CDE-D062-45E5-A8A8-FA55532BEFA1}" presName="Description" presStyleLbl="revTx" presStyleIdx="1" presStyleCnt="6">
        <dgm:presLayoutVars>
          <dgm:bulletEnabled/>
        </dgm:presLayoutVars>
      </dgm:prSet>
      <dgm:spPr/>
    </dgm:pt>
    <dgm:pt modelId="{B3E944D4-9862-4AC1-8B82-A01B3ECD46BE}" type="pres">
      <dgm:prSet presAssocID="{75F3F2CB-3667-4968-8031-6C9F9123F010}" presName="sibTrans" presStyleLbl="sibTrans2D1" presStyleIdx="0" presStyleCnt="0"/>
      <dgm:spPr/>
    </dgm:pt>
    <dgm:pt modelId="{D55248DC-3CD1-4A9B-985D-8261F317EA39}" type="pres">
      <dgm:prSet presAssocID="{A1D9A91F-5434-4424-97D8-38A3DF570A7E}" presName="Composite" presStyleCnt="0"/>
      <dgm:spPr/>
    </dgm:pt>
    <dgm:pt modelId="{8B883F65-7203-4FC5-9946-23E476043099}" type="pres">
      <dgm:prSet presAssocID="{A1D9A91F-5434-4424-97D8-38A3DF570A7E}" presName="Picture" presStyleLbl="node1" presStyleIdx="1" presStyleCnt="3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Luzes da cidade focadas em lupa"/>
        </a:ext>
      </dgm:extLst>
    </dgm:pt>
    <dgm:pt modelId="{40CC1633-5E9E-49E1-BF41-25128A986588}" type="pres">
      <dgm:prSet presAssocID="{A1D9A91F-5434-4424-97D8-38A3DF570A7E}" presName="Subtitle" presStyleLbl="revTx" presStyleIdx="2" presStyleCnt="6">
        <dgm:presLayoutVars>
          <dgm:chMax val="0"/>
          <dgm:bulletEnabled/>
        </dgm:presLayoutVars>
      </dgm:prSet>
      <dgm:spPr/>
    </dgm:pt>
    <dgm:pt modelId="{D00319D3-95E2-4F3C-AFB5-DCB8EEC1FB24}" type="pres">
      <dgm:prSet presAssocID="{A1D9A91F-5434-4424-97D8-38A3DF570A7E}" presName="Description" presStyleLbl="revTx" presStyleIdx="3" presStyleCnt="6">
        <dgm:presLayoutVars>
          <dgm:bulletEnabled/>
        </dgm:presLayoutVars>
      </dgm:prSet>
      <dgm:spPr/>
    </dgm:pt>
    <dgm:pt modelId="{BF52C4E3-502E-4A7C-9DF9-8CFC5CAB422E}" type="pres">
      <dgm:prSet presAssocID="{057956B7-3385-4E66-9AE9-49DBCBE01C20}" presName="sibTrans" presStyleLbl="sibTrans2D1" presStyleIdx="0" presStyleCnt="0"/>
      <dgm:spPr/>
    </dgm:pt>
    <dgm:pt modelId="{3F05E087-B2E2-4A3E-8B69-EAFFBEAA4E65}" type="pres">
      <dgm:prSet presAssocID="{BA372CBD-407F-40EE-904B-850846E1877F}" presName="Composite" presStyleCnt="0"/>
      <dgm:spPr/>
    </dgm:pt>
    <dgm:pt modelId="{D923F18C-F18D-411F-B22C-C65803984A4F}" type="pres">
      <dgm:prSet presAssocID="{BA372CBD-407F-40EE-904B-850846E1877F}" presName="Picture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r="28751" b="2"/>
          <a:stretch/>
        </a:blipFill>
      </dgm:spPr>
      <dgm:extLst>
        <a:ext uri="{E40237B7-FDA0-4F09-8148-C483321AD2D9}">
          <dgm14:cNvPr xmlns:dgm14="http://schemas.microsoft.com/office/drawing/2010/diagram" id="0" name="" descr="Homem sorridente com post-it-notes no quadro branco no fundo"/>
        </a:ext>
      </dgm:extLst>
    </dgm:pt>
    <dgm:pt modelId="{F181E7D2-C95F-4867-8200-53517C18F37F}" type="pres">
      <dgm:prSet presAssocID="{BA372CBD-407F-40EE-904B-850846E1877F}" presName="Subtitle" presStyleLbl="revTx" presStyleIdx="4" presStyleCnt="6">
        <dgm:presLayoutVars>
          <dgm:chMax val="0"/>
          <dgm:bulletEnabled/>
        </dgm:presLayoutVars>
      </dgm:prSet>
      <dgm:spPr/>
    </dgm:pt>
    <dgm:pt modelId="{1436394A-A64C-4EC8-A787-87CADCF93E51}" type="pres">
      <dgm:prSet presAssocID="{BA372CBD-407F-40EE-904B-850846E1877F}" presName="Description" presStyleLbl="revTx" presStyleIdx="5" presStyleCnt="6">
        <dgm:presLayoutVars>
          <dgm:bulletEnabled/>
        </dgm:presLayoutVars>
      </dgm:prSet>
      <dgm:spPr/>
    </dgm:pt>
  </dgm:ptLst>
  <dgm:cxnLst>
    <dgm:cxn modelId="{0BD8232C-52DE-45B9-8911-841E343AF76F}" type="presOf" srcId="{A1D9A91F-5434-4424-97D8-38A3DF570A7E}" destId="{40CC1633-5E9E-49E1-BF41-25128A986588}" srcOrd="0" destOrd="0" presId="urn:microsoft.com/office/officeart/2024/3/layout/verticalVisualTextBlock1"/>
    <dgm:cxn modelId="{2C30DD3F-7EC2-49F0-B432-9B3AE1EE1215}" type="presOf" srcId="{75F3F2CB-3667-4968-8031-6C9F9123F010}" destId="{B3E944D4-9862-4AC1-8B82-A01B3ECD46BE}" srcOrd="0" destOrd="0" presId="urn:microsoft.com/office/officeart/2024/3/layout/verticalVisualTextBlock1"/>
    <dgm:cxn modelId="{2C0B2441-7569-4264-93DA-59AE080745D3}" type="presOf" srcId="{3B2D0ADB-1B79-42FF-8516-29C5207F0B44}" destId="{188343A0-7AB1-4E70-868C-9CFFDCF26249}" srcOrd="0" destOrd="0" presId="urn:microsoft.com/office/officeart/2024/3/layout/verticalVisualTextBlock1"/>
    <dgm:cxn modelId="{BA78EC71-5337-4321-BB15-EE6D004C5652}" srcId="{5FDD8A41-BC6F-4410-A2FB-C137FB3DD7AD}" destId="{A1D9A91F-5434-4424-97D8-38A3DF570A7E}" srcOrd="1" destOrd="0" parTransId="{2A5AFDE3-59F6-4FF3-B1D9-60F4A820640C}" sibTransId="{057956B7-3385-4E66-9AE9-49DBCBE01C20}"/>
    <dgm:cxn modelId="{FCE52E7E-ECE2-4995-B8E1-CFBAAB455A4C}" srcId="{99114CDE-D062-45E5-A8A8-FA55532BEFA1}" destId="{3B2D0ADB-1B79-42FF-8516-29C5207F0B44}" srcOrd="0" destOrd="0" parTransId="{15C3FF8D-5948-45DA-8D8F-9FDBCF95A0EB}" sibTransId="{AF361FF1-39BB-4D6E-A21A-5AE2F2850446}"/>
    <dgm:cxn modelId="{E890CF7F-135B-4EC0-B9B1-276B1AAAD9A6}" type="presOf" srcId="{B939EDBA-8E8C-4FC3-9B8C-0759A691A543}" destId="{1436394A-A64C-4EC8-A787-87CADCF93E51}" srcOrd="0" destOrd="0" presId="urn:microsoft.com/office/officeart/2024/3/layout/verticalVisualTextBlock1"/>
    <dgm:cxn modelId="{FF5DE98C-251D-4285-8AE0-952F79F17B85}" type="presOf" srcId="{BA372CBD-407F-40EE-904B-850846E1877F}" destId="{F181E7D2-C95F-4867-8200-53517C18F37F}" srcOrd="0" destOrd="0" presId="urn:microsoft.com/office/officeart/2024/3/layout/verticalVisualTextBlock1"/>
    <dgm:cxn modelId="{C01DBD8F-1EFC-4CE5-B1F3-1B1036EC89DB}" srcId="{5FDD8A41-BC6F-4410-A2FB-C137FB3DD7AD}" destId="{99114CDE-D062-45E5-A8A8-FA55532BEFA1}" srcOrd="0" destOrd="0" parTransId="{679B0CA7-D1DB-4B6E-AF9D-2B5BCBC9FC3F}" sibTransId="{75F3F2CB-3667-4968-8031-6C9F9123F010}"/>
    <dgm:cxn modelId="{D6264C9A-C8CD-40E2-BDE8-FA75F1DD45F3}" type="presOf" srcId="{5FDD8A41-BC6F-4410-A2FB-C137FB3DD7AD}" destId="{EB128CC7-8C90-47CF-8A99-2B16437EAF13}" srcOrd="0" destOrd="0" presId="urn:microsoft.com/office/officeart/2024/3/layout/verticalVisualTextBlock1"/>
    <dgm:cxn modelId="{6FD330A4-BC6F-46BD-9223-6361C531DB8D}" type="presOf" srcId="{99114CDE-D062-45E5-A8A8-FA55532BEFA1}" destId="{2CB3BEC0-7D9F-4CE3-A7F3-CFA790A5808B}" srcOrd="0" destOrd="0" presId="urn:microsoft.com/office/officeart/2024/3/layout/verticalVisualTextBlock1"/>
    <dgm:cxn modelId="{967FD8A8-53CE-442C-87CB-F4CC9D325AD2}" srcId="{A1D9A91F-5434-4424-97D8-38A3DF570A7E}" destId="{85DDCD18-584B-4055-B38B-FB8C2CDC3C8C}" srcOrd="0" destOrd="0" parTransId="{E17EA097-D9A9-41E7-B8EA-516D3A98E6FF}" sibTransId="{2CED058B-2A5E-416A-8565-D9B6306FEA12}"/>
    <dgm:cxn modelId="{085BFCD7-4A2C-4FD5-B931-D4BC62E61E12}" srcId="{5FDD8A41-BC6F-4410-A2FB-C137FB3DD7AD}" destId="{BA372CBD-407F-40EE-904B-850846E1877F}" srcOrd="2" destOrd="0" parTransId="{7A11D219-DF12-4C33-A688-F018E92D88BF}" sibTransId="{5F4A8957-1DDD-4F9F-9CC0-A57D71796CC1}"/>
    <dgm:cxn modelId="{89F427DA-0B5C-4D22-99B9-F429A24F10B3}" srcId="{BA372CBD-407F-40EE-904B-850846E1877F}" destId="{B939EDBA-8E8C-4FC3-9B8C-0759A691A543}" srcOrd="0" destOrd="0" parTransId="{49297D80-D114-493E-9123-3973CA479F5A}" sibTransId="{6D134D09-1ACB-49FD-82C5-939DD21FF0C8}"/>
    <dgm:cxn modelId="{50E248DA-48DF-45DE-83C9-6B69E75A8A4C}" type="presOf" srcId="{057956B7-3385-4E66-9AE9-49DBCBE01C20}" destId="{BF52C4E3-502E-4A7C-9DF9-8CFC5CAB422E}" srcOrd="0" destOrd="0" presId="urn:microsoft.com/office/officeart/2024/3/layout/verticalVisualTextBlock1"/>
    <dgm:cxn modelId="{C473AEF6-B411-42B2-8A79-6F2E269C17AA}" type="presOf" srcId="{85DDCD18-584B-4055-B38B-FB8C2CDC3C8C}" destId="{D00319D3-95E2-4F3C-AFB5-DCB8EEC1FB24}" srcOrd="0" destOrd="0" presId="urn:microsoft.com/office/officeart/2024/3/layout/verticalVisualTextBlock1"/>
    <dgm:cxn modelId="{DC81580F-4D1C-4FB6-B606-B18E9E8D4340}" type="presParOf" srcId="{EB128CC7-8C90-47CF-8A99-2B16437EAF13}" destId="{6F91AACB-829B-426A-9CE1-14ECB4F1E9FA}" srcOrd="0" destOrd="0" presId="urn:microsoft.com/office/officeart/2024/3/layout/verticalVisualTextBlock1"/>
    <dgm:cxn modelId="{0D633103-1E65-478A-882B-7D321242CF9D}" type="presParOf" srcId="{6F91AACB-829B-426A-9CE1-14ECB4F1E9FA}" destId="{5AFB42AF-C1D4-4A89-98A8-09B34F4FF644}" srcOrd="0" destOrd="0" presId="urn:microsoft.com/office/officeart/2024/3/layout/verticalVisualTextBlock1"/>
    <dgm:cxn modelId="{209ECE72-CF9F-46F9-9E3D-7466C8F0F409}" type="presParOf" srcId="{6F91AACB-829B-426A-9CE1-14ECB4F1E9FA}" destId="{2CB3BEC0-7D9F-4CE3-A7F3-CFA790A5808B}" srcOrd="1" destOrd="0" presId="urn:microsoft.com/office/officeart/2024/3/layout/verticalVisualTextBlock1"/>
    <dgm:cxn modelId="{C2C4624D-837B-491C-99DF-22EA8F271A09}" type="presParOf" srcId="{6F91AACB-829B-426A-9CE1-14ECB4F1E9FA}" destId="{188343A0-7AB1-4E70-868C-9CFFDCF26249}" srcOrd="2" destOrd="0" presId="urn:microsoft.com/office/officeart/2024/3/layout/verticalVisualTextBlock1"/>
    <dgm:cxn modelId="{01408F02-CAF8-4794-85D5-0EFCF6EEF54B}" type="presParOf" srcId="{EB128CC7-8C90-47CF-8A99-2B16437EAF13}" destId="{B3E944D4-9862-4AC1-8B82-A01B3ECD46BE}" srcOrd="1" destOrd="0" presId="urn:microsoft.com/office/officeart/2024/3/layout/verticalVisualTextBlock1"/>
    <dgm:cxn modelId="{7CEBA045-0A29-4688-ADDC-3C4F48CF62A6}" type="presParOf" srcId="{EB128CC7-8C90-47CF-8A99-2B16437EAF13}" destId="{D55248DC-3CD1-4A9B-985D-8261F317EA39}" srcOrd="2" destOrd="0" presId="urn:microsoft.com/office/officeart/2024/3/layout/verticalVisualTextBlock1"/>
    <dgm:cxn modelId="{1EBE7765-70CA-4097-8FD0-E003A4B813EC}" type="presParOf" srcId="{D55248DC-3CD1-4A9B-985D-8261F317EA39}" destId="{8B883F65-7203-4FC5-9946-23E476043099}" srcOrd="0" destOrd="0" presId="urn:microsoft.com/office/officeart/2024/3/layout/verticalVisualTextBlock1"/>
    <dgm:cxn modelId="{BE942FFE-BB72-48A1-96DF-8452E9DA88FF}" type="presParOf" srcId="{D55248DC-3CD1-4A9B-985D-8261F317EA39}" destId="{40CC1633-5E9E-49E1-BF41-25128A986588}" srcOrd="1" destOrd="0" presId="urn:microsoft.com/office/officeart/2024/3/layout/verticalVisualTextBlock1"/>
    <dgm:cxn modelId="{7F128E48-4653-419B-BF6F-8AA73011841B}" type="presParOf" srcId="{D55248DC-3CD1-4A9B-985D-8261F317EA39}" destId="{D00319D3-95E2-4F3C-AFB5-DCB8EEC1FB24}" srcOrd="2" destOrd="0" presId="urn:microsoft.com/office/officeart/2024/3/layout/verticalVisualTextBlock1"/>
    <dgm:cxn modelId="{D139AF4B-DC98-4D5A-AC5D-E70CC2EE205E}" type="presParOf" srcId="{EB128CC7-8C90-47CF-8A99-2B16437EAF13}" destId="{BF52C4E3-502E-4A7C-9DF9-8CFC5CAB422E}" srcOrd="3" destOrd="0" presId="urn:microsoft.com/office/officeart/2024/3/layout/verticalVisualTextBlock1"/>
    <dgm:cxn modelId="{77A2D9DC-91BE-426B-9ECE-E7F6FA1767DB}" type="presParOf" srcId="{EB128CC7-8C90-47CF-8A99-2B16437EAF13}" destId="{3F05E087-B2E2-4A3E-8B69-EAFFBEAA4E65}" srcOrd="4" destOrd="0" presId="urn:microsoft.com/office/officeart/2024/3/layout/verticalVisualTextBlock1"/>
    <dgm:cxn modelId="{6CF19BB7-01AA-45CF-AF08-B04A99D6C3F6}" type="presParOf" srcId="{3F05E087-B2E2-4A3E-8B69-EAFFBEAA4E65}" destId="{D923F18C-F18D-411F-B22C-C65803984A4F}" srcOrd="0" destOrd="0" presId="urn:microsoft.com/office/officeart/2024/3/layout/verticalVisualTextBlock1"/>
    <dgm:cxn modelId="{0C622090-1C22-49E4-8A49-BF0447268C10}" type="presParOf" srcId="{3F05E087-B2E2-4A3E-8B69-EAFFBEAA4E65}" destId="{F181E7D2-C95F-4867-8200-53517C18F37F}" srcOrd="1" destOrd="0" presId="urn:microsoft.com/office/officeart/2024/3/layout/verticalVisualTextBlock1"/>
    <dgm:cxn modelId="{C3437558-6947-428F-A455-A49569DBEABF}" type="presParOf" srcId="{3F05E087-B2E2-4A3E-8B69-EAFFBEAA4E65}" destId="{1436394A-A64C-4EC8-A787-87CADCF93E51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DDE18-3F2B-4563-9CB7-E17AD4955346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DDD243E3-4736-40DC-B1EC-7D45879F81F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Identificação de Estratégias</a:t>
          </a:r>
        </a:p>
      </dgm:t>
    </dgm:pt>
    <dgm:pt modelId="{10A4D70F-2FB8-4E8D-9474-122C5CF0CFEB}" type="parTrans" cxnId="{F99FB2CD-C71E-48BA-8615-0D2B139B8E7D}">
      <dgm:prSet/>
      <dgm:spPr/>
      <dgm:t>
        <a:bodyPr/>
        <a:lstStyle/>
        <a:p>
          <a:endParaRPr lang="pt-BR"/>
        </a:p>
      </dgm:t>
    </dgm:pt>
    <dgm:pt modelId="{6C4C67DA-9855-4983-8D40-BEA5814BB487}" type="sibTrans" cxnId="{F99FB2CD-C71E-48BA-8615-0D2B139B8E7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89130D2D-6C68-421F-8577-5539F0831E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Observar a concorrência permite entender quais estratégias outras empresas utilizam para crescer no mercado.</a:t>
          </a:r>
        </a:p>
      </dgm:t>
    </dgm:pt>
    <dgm:pt modelId="{85741DF3-D0A8-4164-B79C-E6C3AEAD2087}" type="parTrans" cxnId="{56C171CC-F957-4AD6-B38E-6D499795DC1B}">
      <dgm:prSet/>
      <dgm:spPr/>
      <dgm:t>
        <a:bodyPr/>
        <a:lstStyle/>
        <a:p>
          <a:endParaRPr lang="pt-BR"/>
        </a:p>
      </dgm:t>
    </dgm:pt>
    <dgm:pt modelId="{B8BC8426-7EDD-4D7B-9C05-2C8A7E0A953B}" type="sibTrans" cxnId="{56C171CC-F957-4AD6-B38E-6D499795DC1B}">
      <dgm:prSet/>
      <dgm:spPr/>
      <dgm:t>
        <a:bodyPr/>
        <a:lstStyle/>
        <a:p>
          <a:endParaRPr lang="pt-BR"/>
        </a:p>
      </dgm:t>
    </dgm:pt>
    <dgm:pt modelId="{7C756F6E-281F-4848-9451-7982665FFC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Pontos Fortes e Fracos</a:t>
          </a:r>
        </a:p>
      </dgm:t>
    </dgm:pt>
    <dgm:pt modelId="{F594894B-A1FB-4976-8A43-F42A2E279ED0}" type="parTrans" cxnId="{014A5398-D213-446E-A7B3-035526A2FBE1}">
      <dgm:prSet/>
      <dgm:spPr/>
      <dgm:t>
        <a:bodyPr/>
        <a:lstStyle/>
        <a:p>
          <a:endParaRPr lang="pt-BR"/>
        </a:p>
      </dgm:t>
    </dgm:pt>
    <dgm:pt modelId="{21969E55-79AB-4144-86D9-2DD54D5A15C8}" type="sibTrans" cxnId="{014A5398-D213-446E-A7B3-035526A2FBE1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D23489B2-B5FC-491B-AD0D-B433922C95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A análise revela os pontos fortes, como inovação, e fracos, como atendimento ou preços, dos concorrentes.</a:t>
          </a:r>
        </a:p>
      </dgm:t>
    </dgm:pt>
    <dgm:pt modelId="{061D3118-3D44-4300-96D2-FDCE874991D7}" type="parTrans" cxnId="{D430511A-C33D-4960-BB4D-81E86C2803BB}">
      <dgm:prSet/>
      <dgm:spPr/>
      <dgm:t>
        <a:bodyPr/>
        <a:lstStyle/>
        <a:p>
          <a:endParaRPr lang="pt-BR"/>
        </a:p>
      </dgm:t>
    </dgm:pt>
    <dgm:pt modelId="{C8822F5C-3007-47E0-8D7C-D6BD57FF31A7}" type="sibTrans" cxnId="{D430511A-C33D-4960-BB4D-81E86C2803BB}">
      <dgm:prSet/>
      <dgm:spPr/>
      <dgm:t>
        <a:bodyPr/>
        <a:lstStyle/>
        <a:p>
          <a:endParaRPr lang="pt-BR"/>
        </a:p>
      </dgm:t>
    </dgm:pt>
    <dgm:pt modelId="{5075CB55-E7F0-49FE-B851-B43666436FF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Oportunidades de Diferenciação</a:t>
          </a:r>
        </a:p>
      </dgm:t>
    </dgm:pt>
    <dgm:pt modelId="{FA541A66-9E03-4FB0-9748-90123228ADDF}" type="parTrans" cxnId="{1C75801D-B3DA-4156-BEF4-8AA58D848378}">
      <dgm:prSet/>
      <dgm:spPr/>
      <dgm:t>
        <a:bodyPr/>
        <a:lstStyle/>
        <a:p>
          <a:endParaRPr lang="pt-BR"/>
        </a:p>
      </dgm:t>
    </dgm:pt>
    <dgm:pt modelId="{134AD8E2-E08B-4FFC-8914-C71ACBFB9618}" type="sibTrans" cxnId="{1C75801D-B3DA-4156-BEF4-8AA58D848378}">
      <dgm:prSet/>
      <dgm:spPr/>
      <dgm:t>
        <a:bodyPr/>
        <a:lstStyle/>
        <a:p>
          <a:endParaRPr lang="pt-BR"/>
        </a:p>
      </dgm:t>
    </dgm:pt>
    <dgm:pt modelId="{EC5C1A23-D50E-453E-91A4-AAD50A0B4C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Com as informações obtidas, é possível encontrar oportunidades para diferenciar a empresa e conquistar mercado.</a:t>
          </a:r>
        </a:p>
      </dgm:t>
    </dgm:pt>
    <dgm:pt modelId="{289829FB-592F-4DB1-BF68-4A9E285FD8C1}" type="parTrans" cxnId="{DD633E0B-5C3A-4610-A774-0005F9F9BF0B}">
      <dgm:prSet/>
      <dgm:spPr/>
      <dgm:t>
        <a:bodyPr/>
        <a:lstStyle/>
        <a:p>
          <a:endParaRPr lang="pt-BR"/>
        </a:p>
      </dgm:t>
    </dgm:pt>
    <dgm:pt modelId="{F3D281D5-C4FC-4F05-8803-072BD49A53F9}" type="sibTrans" cxnId="{DD633E0B-5C3A-4610-A774-0005F9F9BF0B}">
      <dgm:prSet/>
      <dgm:spPr/>
      <dgm:t>
        <a:bodyPr/>
        <a:lstStyle/>
        <a:p>
          <a:endParaRPr lang="pt-BR"/>
        </a:p>
      </dgm:t>
    </dgm:pt>
    <dgm:pt modelId="{15C1CF29-D217-43B1-AA90-51463B0ACA6C}" type="pres">
      <dgm:prSet presAssocID="{46FDDE18-3F2B-4563-9CB7-E17AD4955346}" presName="Root" presStyleCnt="0">
        <dgm:presLayoutVars>
          <dgm:dir/>
          <dgm:resizeHandles val="exact"/>
        </dgm:presLayoutVars>
      </dgm:prSet>
      <dgm:spPr/>
    </dgm:pt>
    <dgm:pt modelId="{3776EE9D-B82E-4EBF-97B1-5D24DAA9AE05}" type="pres">
      <dgm:prSet presAssocID="{DDD243E3-4736-40DC-B1EC-7D45879F81FF}" presName="Composite" presStyleCnt="0"/>
      <dgm:spPr/>
    </dgm:pt>
    <dgm:pt modelId="{E7494C19-2187-47B3-BCBA-C257215A76B0}" type="pres">
      <dgm:prSet presAssocID="{DDD243E3-4736-40DC-B1EC-7D45879F81FF}" presName="Picture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7" r="15894" b="2"/>
          <a:stretch/>
        </a:blipFill>
      </dgm:spPr>
      <dgm:extLst>
        <a:ext uri="{E40237B7-FDA0-4F09-8148-C483321AD2D9}">
          <dgm14:cNvPr xmlns:dgm14="http://schemas.microsoft.com/office/drawing/2010/diagram" id="0" name="" descr="Discussão de negócios"/>
        </a:ext>
      </dgm:extLst>
    </dgm:pt>
    <dgm:pt modelId="{8FAEAACB-A638-4236-BA62-09B2B3E5E820}" type="pres">
      <dgm:prSet presAssocID="{DDD243E3-4736-40DC-B1EC-7D45879F81FF}" presName="Subtitle" presStyleLbl="revTx" presStyleIdx="0" presStyleCnt="6">
        <dgm:presLayoutVars>
          <dgm:chMax val="0"/>
          <dgm:bulletEnabled/>
        </dgm:presLayoutVars>
      </dgm:prSet>
      <dgm:spPr/>
    </dgm:pt>
    <dgm:pt modelId="{003E3E7F-FF87-460C-B4C7-C2EFF0FE8492}" type="pres">
      <dgm:prSet presAssocID="{DDD243E3-4736-40DC-B1EC-7D45879F81FF}" presName="Description" presStyleLbl="revTx" presStyleIdx="1" presStyleCnt="6">
        <dgm:presLayoutVars>
          <dgm:bulletEnabled/>
        </dgm:presLayoutVars>
      </dgm:prSet>
      <dgm:spPr/>
    </dgm:pt>
    <dgm:pt modelId="{5A35D30F-43C9-4387-AED6-910CAEA2181A}" type="pres">
      <dgm:prSet presAssocID="{6C4C67DA-9855-4983-8D40-BEA5814BB487}" presName="sibTrans" presStyleLbl="sibTrans2D1" presStyleIdx="0" presStyleCnt="0"/>
      <dgm:spPr/>
    </dgm:pt>
    <dgm:pt modelId="{16BADC6D-8F3E-4751-9128-E60EA07E6448}" type="pres">
      <dgm:prSet presAssocID="{7C756F6E-281F-4848-9451-7982665FFC79}" presName="Composite" presStyleCnt="0"/>
      <dgm:spPr/>
    </dgm:pt>
    <dgm:pt modelId="{2231DBEC-3D9A-4679-B310-91FBBFA0F8AD}" type="pres">
      <dgm:prSet presAssocID="{7C756F6E-281F-4848-9451-7982665FFC79}" presName="Picture" presStyleLbl="node1" presStyleIdx="1" presStyleCnt="3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Gráfico de tortas e sinal de porcentagem de lápis"/>
        </a:ext>
      </dgm:extLst>
    </dgm:pt>
    <dgm:pt modelId="{E3903E2B-A405-4EB3-A3BC-102A15AE010A}" type="pres">
      <dgm:prSet presAssocID="{7C756F6E-281F-4848-9451-7982665FFC79}" presName="Subtitle" presStyleLbl="revTx" presStyleIdx="2" presStyleCnt="6">
        <dgm:presLayoutVars>
          <dgm:chMax val="0"/>
          <dgm:bulletEnabled/>
        </dgm:presLayoutVars>
      </dgm:prSet>
      <dgm:spPr/>
    </dgm:pt>
    <dgm:pt modelId="{4FFF16FB-E74C-43CF-A93F-7A3F9D3B3815}" type="pres">
      <dgm:prSet presAssocID="{7C756F6E-281F-4848-9451-7982665FFC79}" presName="Description" presStyleLbl="revTx" presStyleIdx="3" presStyleCnt="6">
        <dgm:presLayoutVars>
          <dgm:bulletEnabled/>
        </dgm:presLayoutVars>
      </dgm:prSet>
      <dgm:spPr/>
    </dgm:pt>
    <dgm:pt modelId="{96728259-20DC-4864-A653-E952DD5FBCD7}" type="pres">
      <dgm:prSet presAssocID="{21969E55-79AB-4144-86D9-2DD54D5A15C8}" presName="sibTrans" presStyleLbl="sibTrans2D1" presStyleIdx="0" presStyleCnt="0"/>
      <dgm:spPr/>
    </dgm:pt>
    <dgm:pt modelId="{416B6647-85CD-4BD2-992F-2200BCF46246}" type="pres">
      <dgm:prSet presAssocID="{5075CB55-E7F0-49FE-B851-B43666436FF1}" presName="Composite" presStyleCnt="0"/>
      <dgm:spPr/>
    </dgm:pt>
    <dgm:pt modelId="{361069F0-EAF7-4A4C-BEBB-38B5CED87330}" type="pres">
      <dgm:prSet presAssocID="{5075CB55-E7F0-49FE-B851-B43666436FF1}" presName="Picture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r="15150" b="2"/>
          <a:stretch/>
        </a:blipFill>
      </dgm:spPr>
      <dgm:extLst>
        <a:ext uri="{E40237B7-FDA0-4F09-8148-C483321AD2D9}">
          <dgm14:cNvPr xmlns:dgm14="http://schemas.microsoft.com/office/drawing/2010/diagram" id="0" name="" descr="Tiro de um homem de negócios que cai fora de um gráfico de encontro a um fundo branco"/>
        </a:ext>
      </dgm:extLst>
    </dgm:pt>
    <dgm:pt modelId="{054079E5-99DA-4289-8F64-67DFA523030B}" type="pres">
      <dgm:prSet presAssocID="{5075CB55-E7F0-49FE-B851-B43666436FF1}" presName="Subtitle" presStyleLbl="revTx" presStyleIdx="4" presStyleCnt="6">
        <dgm:presLayoutVars>
          <dgm:chMax val="0"/>
          <dgm:bulletEnabled/>
        </dgm:presLayoutVars>
      </dgm:prSet>
      <dgm:spPr/>
    </dgm:pt>
    <dgm:pt modelId="{5A2775B2-3CE4-4CB1-9CC7-15DBBA25869C}" type="pres">
      <dgm:prSet presAssocID="{5075CB55-E7F0-49FE-B851-B43666436FF1}" presName="Description" presStyleLbl="revTx" presStyleIdx="5" presStyleCnt="6">
        <dgm:presLayoutVars>
          <dgm:bulletEnabled/>
        </dgm:presLayoutVars>
      </dgm:prSet>
      <dgm:spPr/>
    </dgm:pt>
  </dgm:ptLst>
  <dgm:cxnLst>
    <dgm:cxn modelId="{DD633E0B-5C3A-4610-A774-0005F9F9BF0B}" srcId="{5075CB55-E7F0-49FE-B851-B43666436FF1}" destId="{EC5C1A23-D50E-453E-91A4-AAD50A0B4C51}" srcOrd="0" destOrd="0" parTransId="{289829FB-592F-4DB1-BF68-4A9E285FD8C1}" sibTransId="{F3D281D5-C4FC-4F05-8803-072BD49A53F9}"/>
    <dgm:cxn modelId="{D430511A-C33D-4960-BB4D-81E86C2803BB}" srcId="{7C756F6E-281F-4848-9451-7982665FFC79}" destId="{D23489B2-B5FC-491B-AD0D-B433922C95BC}" srcOrd="0" destOrd="0" parTransId="{061D3118-3D44-4300-96D2-FDCE874991D7}" sibTransId="{C8822F5C-3007-47E0-8D7C-D6BD57FF31A7}"/>
    <dgm:cxn modelId="{1C75801D-B3DA-4156-BEF4-8AA58D848378}" srcId="{46FDDE18-3F2B-4563-9CB7-E17AD4955346}" destId="{5075CB55-E7F0-49FE-B851-B43666436FF1}" srcOrd="2" destOrd="0" parTransId="{FA541A66-9E03-4FB0-9748-90123228ADDF}" sibTransId="{134AD8E2-E08B-4FFC-8914-C71ACBFB9618}"/>
    <dgm:cxn modelId="{69AC275C-EB8F-46ED-94A4-145BEA565393}" type="presOf" srcId="{DDD243E3-4736-40DC-B1EC-7D45879F81FF}" destId="{8FAEAACB-A638-4236-BA62-09B2B3E5E820}" srcOrd="0" destOrd="0" presId="urn:microsoft.com/office/officeart/2024/3/layout/verticalVisualTextBlock1"/>
    <dgm:cxn modelId="{27A8FD5C-5963-43A0-A419-ABFB1864FBFE}" type="presOf" srcId="{46FDDE18-3F2B-4563-9CB7-E17AD4955346}" destId="{15C1CF29-D217-43B1-AA90-51463B0ACA6C}" srcOrd="0" destOrd="0" presId="urn:microsoft.com/office/officeart/2024/3/layout/verticalVisualTextBlock1"/>
    <dgm:cxn modelId="{D8060967-CB9D-466D-A65D-1561DD74BDD1}" type="presOf" srcId="{5075CB55-E7F0-49FE-B851-B43666436FF1}" destId="{054079E5-99DA-4289-8F64-67DFA523030B}" srcOrd="0" destOrd="0" presId="urn:microsoft.com/office/officeart/2024/3/layout/verticalVisualTextBlock1"/>
    <dgm:cxn modelId="{2D7B1E76-1AD0-4E2C-B9A8-0175597CD528}" type="presOf" srcId="{6C4C67DA-9855-4983-8D40-BEA5814BB487}" destId="{5A35D30F-43C9-4387-AED6-910CAEA2181A}" srcOrd="0" destOrd="0" presId="urn:microsoft.com/office/officeart/2024/3/layout/verticalVisualTextBlock1"/>
    <dgm:cxn modelId="{59552157-8945-43A2-9207-FA0517BE4EBB}" type="presOf" srcId="{7C756F6E-281F-4848-9451-7982665FFC79}" destId="{E3903E2B-A405-4EB3-A3BC-102A15AE010A}" srcOrd="0" destOrd="0" presId="urn:microsoft.com/office/officeart/2024/3/layout/verticalVisualTextBlock1"/>
    <dgm:cxn modelId="{014A5398-D213-446E-A7B3-035526A2FBE1}" srcId="{46FDDE18-3F2B-4563-9CB7-E17AD4955346}" destId="{7C756F6E-281F-4848-9451-7982665FFC79}" srcOrd="1" destOrd="0" parTransId="{F594894B-A1FB-4976-8A43-F42A2E279ED0}" sibTransId="{21969E55-79AB-4144-86D9-2DD54D5A15C8}"/>
    <dgm:cxn modelId="{607881A9-14DC-43CD-A78F-5A2651915D42}" type="presOf" srcId="{D23489B2-B5FC-491B-AD0D-B433922C95BC}" destId="{4FFF16FB-E74C-43CF-A93F-7A3F9D3B3815}" srcOrd="0" destOrd="0" presId="urn:microsoft.com/office/officeart/2024/3/layout/verticalVisualTextBlock1"/>
    <dgm:cxn modelId="{56C171CC-F957-4AD6-B38E-6D499795DC1B}" srcId="{DDD243E3-4736-40DC-B1EC-7D45879F81FF}" destId="{89130D2D-6C68-421F-8577-5539F0831E22}" srcOrd="0" destOrd="0" parTransId="{85741DF3-D0A8-4164-B79C-E6C3AEAD2087}" sibTransId="{B8BC8426-7EDD-4D7B-9C05-2C8A7E0A953B}"/>
    <dgm:cxn modelId="{F99FB2CD-C71E-48BA-8615-0D2B139B8E7D}" srcId="{46FDDE18-3F2B-4563-9CB7-E17AD4955346}" destId="{DDD243E3-4736-40DC-B1EC-7D45879F81FF}" srcOrd="0" destOrd="0" parTransId="{10A4D70F-2FB8-4E8D-9474-122C5CF0CFEB}" sibTransId="{6C4C67DA-9855-4983-8D40-BEA5814BB487}"/>
    <dgm:cxn modelId="{D8EB45D4-6667-4F65-906F-27367506C2A1}" type="presOf" srcId="{21969E55-79AB-4144-86D9-2DD54D5A15C8}" destId="{96728259-20DC-4864-A653-E952DD5FBCD7}" srcOrd="0" destOrd="0" presId="urn:microsoft.com/office/officeart/2024/3/layout/verticalVisualTextBlock1"/>
    <dgm:cxn modelId="{3554B9E1-BCF9-40ED-B2BD-6746F3EE6963}" type="presOf" srcId="{89130D2D-6C68-421F-8577-5539F0831E22}" destId="{003E3E7F-FF87-460C-B4C7-C2EFF0FE8492}" srcOrd="0" destOrd="0" presId="urn:microsoft.com/office/officeart/2024/3/layout/verticalVisualTextBlock1"/>
    <dgm:cxn modelId="{900BD6F3-086C-4DC6-82E7-22C2F995E496}" type="presOf" srcId="{EC5C1A23-D50E-453E-91A4-AAD50A0B4C51}" destId="{5A2775B2-3CE4-4CB1-9CC7-15DBBA25869C}" srcOrd="0" destOrd="0" presId="urn:microsoft.com/office/officeart/2024/3/layout/verticalVisualTextBlock1"/>
    <dgm:cxn modelId="{65663DD4-651A-4B97-B8C4-CA8B694AE20E}" type="presParOf" srcId="{15C1CF29-D217-43B1-AA90-51463B0ACA6C}" destId="{3776EE9D-B82E-4EBF-97B1-5D24DAA9AE05}" srcOrd="0" destOrd="0" presId="urn:microsoft.com/office/officeart/2024/3/layout/verticalVisualTextBlock1"/>
    <dgm:cxn modelId="{2ACE9EF5-0301-4160-B411-013ECA0F5D74}" type="presParOf" srcId="{3776EE9D-B82E-4EBF-97B1-5D24DAA9AE05}" destId="{E7494C19-2187-47B3-BCBA-C257215A76B0}" srcOrd="0" destOrd="0" presId="urn:microsoft.com/office/officeart/2024/3/layout/verticalVisualTextBlock1"/>
    <dgm:cxn modelId="{9BF95DFB-6869-4B2E-966F-3F0F5637BB13}" type="presParOf" srcId="{3776EE9D-B82E-4EBF-97B1-5D24DAA9AE05}" destId="{8FAEAACB-A638-4236-BA62-09B2B3E5E820}" srcOrd="1" destOrd="0" presId="urn:microsoft.com/office/officeart/2024/3/layout/verticalVisualTextBlock1"/>
    <dgm:cxn modelId="{A405626A-F01E-4DF4-91BB-4AEA8EB92C3F}" type="presParOf" srcId="{3776EE9D-B82E-4EBF-97B1-5D24DAA9AE05}" destId="{003E3E7F-FF87-460C-B4C7-C2EFF0FE8492}" srcOrd="2" destOrd="0" presId="urn:microsoft.com/office/officeart/2024/3/layout/verticalVisualTextBlock1"/>
    <dgm:cxn modelId="{9AA2D5FD-6A5C-4178-8046-A0F82A974ABA}" type="presParOf" srcId="{15C1CF29-D217-43B1-AA90-51463B0ACA6C}" destId="{5A35D30F-43C9-4387-AED6-910CAEA2181A}" srcOrd="1" destOrd="0" presId="urn:microsoft.com/office/officeart/2024/3/layout/verticalVisualTextBlock1"/>
    <dgm:cxn modelId="{F559EB8B-FD0F-4E9D-B731-1A51FA5BC5D7}" type="presParOf" srcId="{15C1CF29-D217-43B1-AA90-51463B0ACA6C}" destId="{16BADC6D-8F3E-4751-9128-E60EA07E6448}" srcOrd="2" destOrd="0" presId="urn:microsoft.com/office/officeart/2024/3/layout/verticalVisualTextBlock1"/>
    <dgm:cxn modelId="{9282A5B0-F8F0-4572-9557-4B33824CEE76}" type="presParOf" srcId="{16BADC6D-8F3E-4751-9128-E60EA07E6448}" destId="{2231DBEC-3D9A-4679-B310-91FBBFA0F8AD}" srcOrd="0" destOrd="0" presId="urn:microsoft.com/office/officeart/2024/3/layout/verticalVisualTextBlock1"/>
    <dgm:cxn modelId="{8675C1AA-3B5B-4C66-A4B5-7FB0BE3046E4}" type="presParOf" srcId="{16BADC6D-8F3E-4751-9128-E60EA07E6448}" destId="{E3903E2B-A405-4EB3-A3BC-102A15AE010A}" srcOrd="1" destOrd="0" presId="urn:microsoft.com/office/officeart/2024/3/layout/verticalVisualTextBlock1"/>
    <dgm:cxn modelId="{A2D6636A-5441-4514-A56B-0D42C7E590E0}" type="presParOf" srcId="{16BADC6D-8F3E-4751-9128-E60EA07E6448}" destId="{4FFF16FB-E74C-43CF-A93F-7A3F9D3B3815}" srcOrd="2" destOrd="0" presId="urn:microsoft.com/office/officeart/2024/3/layout/verticalVisualTextBlock1"/>
    <dgm:cxn modelId="{26F41601-015B-409F-B6E6-B088B1C848F1}" type="presParOf" srcId="{15C1CF29-D217-43B1-AA90-51463B0ACA6C}" destId="{96728259-20DC-4864-A653-E952DD5FBCD7}" srcOrd="3" destOrd="0" presId="urn:microsoft.com/office/officeart/2024/3/layout/verticalVisualTextBlock1"/>
    <dgm:cxn modelId="{178AC0C1-4E06-417F-889E-40DE2B903202}" type="presParOf" srcId="{15C1CF29-D217-43B1-AA90-51463B0ACA6C}" destId="{416B6647-85CD-4BD2-992F-2200BCF46246}" srcOrd="4" destOrd="0" presId="urn:microsoft.com/office/officeart/2024/3/layout/verticalVisualTextBlock1"/>
    <dgm:cxn modelId="{56FA54E6-7599-4046-B3FD-8FE72CC8D170}" type="presParOf" srcId="{416B6647-85CD-4BD2-992F-2200BCF46246}" destId="{361069F0-EAF7-4A4C-BEBB-38B5CED87330}" srcOrd="0" destOrd="0" presId="urn:microsoft.com/office/officeart/2024/3/layout/verticalVisualTextBlock1"/>
    <dgm:cxn modelId="{ED2066FA-4382-4F4E-B568-A366A2338608}" type="presParOf" srcId="{416B6647-85CD-4BD2-992F-2200BCF46246}" destId="{054079E5-99DA-4289-8F64-67DFA523030B}" srcOrd="1" destOrd="0" presId="urn:microsoft.com/office/officeart/2024/3/layout/verticalVisualTextBlock1"/>
    <dgm:cxn modelId="{D695183B-2D7D-4A5D-A042-BC470721E765}" type="presParOf" srcId="{416B6647-85CD-4BD2-992F-2200BCF46246}" destId="{5A2775B2-3CE4-4CB1-9CC7-15DBBA25869C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B42AF-C1D4-4A89-98A8-09B34F4FF644}">
      <dsp:nvSpPr>
        <dsp:cNvPr id="0" name=""/>
        <dsp:cNvSpPr/>
      </dsp:nvSpPr>
      <dsp:spPr>
        <a:xfrm>
          <a:off x="0" y="0"/>
          <a:ext cx="1854553" cy="185455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3" r="15268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B3BEC0-7D9F-4CE3-A7F3-CFA790A5808B}">
      <dsp:nvSpPr>
        <dsp:cNvPr id="0" name=""/>
        <dsp:cNvSpPr/>
      </dsp:nvSpPr>
      <dsp:spPr>
        <a:xfrm>
          <a:off x="2034553" y="0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Diversidade de Perfis e Idades</a:t>
          </a:r>
        </a:p>
      </dsp:txBody>
      <dsp:txXfrm>
        <a:off x="2034553" y="0"/>
        <a:ext cx="4155226" cy="370034"/>
      </dsp:txXfrm>
    </dsp:sp>
    <dsp:sp modelId="{188343A0-7AB1-4E70-868C-9CFFDCF26249}">
      <dsp:nvSpPr>
        <dsp:cNvPr id="0" name=""/>
        <dsp:cNvSpPr/>
      </dsp:nvSpPr>
      <dsp:spPr>
        <a:xfrm>
          <a:off x="2034553" y="370034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O público-alvo inclui pessoas de várias idades e perfis, tornando essencial considerar diferentes necessidades e expectativas.</a:t>
          </a:r>
        </a:p>
      </dsp:txBody>
      <dsp:txXfrm>
        <a:off x="2034553" y="370034"/>
        <a:ext cx="4155226" cy="1484518"/>
      </dsp:txXfrm>
    </dsp:sp>
    <dsp:sp modelId="{8B883F65-7203-4FC5-9946-23E476043099}">
      <dsp:nvSpPr>
        <dsp:cNvPr id="0" name=""/>
        <dsp:cNvSpPr/>
      </dsp:nvSpPr>
      <dsp:spPr>
        <a:xfrm>
          <a:off x="0" y="2002917"/>
          <a:ext cx="1854553" cy="185455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CC1633-5E9E-49E1-BF41-25128A986588}">
      <dsp:nvSpPr>
        <dsp:cNvPr id="0" name=""/>
        <dsp:cNvSpPr/>
      </dsp:nvSpPr>
      <dsp:spPr>
        <a:xfrm>
          <a:off x="2034553" y="2002917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Facilidade e Relevância</a:t>
          </a:r>
        </a:p>
      </dsp:txBody>
      <dsp:txXfrm>
        <a:off x="2034553" y="2002917"/>
        <a:ext cx="4155226" cy="370034"/>
      </dsp:txXfrm>
    </dsp:sp>
    <dsp:sp modelId="{D00319D3-95E2-4F3C-AFB5-DCB8EEC1FB24}">
      <dsp:nvSpPr>
        <dsp:cNvPr id="0" name=""/>
        <dsp:cNvSpPr/>
      </dsp:nvSpPr>
      <dsp:spPr>
        <a:xfrm>
          <a:off x="2034553" y="2372952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Essas pessoas procuram navegação fácil e conteúdo relevante, o que contribui para uma experiência mais agradável no site.</a:t>
          </a:r>
        </a:p>
      </dsp:txBody>
      <dsp:txXfrm>
        <a:off x="2034553" y="2372952"/>
        <a:ext cx="4155226" cy="1484518"/>
      </dsp:txXfrm>
    </dsp:sp>
    <dsp:sp modelId="{D923F18C-F18D-411F-B22C-C65803984A4F}">
      <dsp:nvSpPr>
        <dsp:cNvPr id="0" name=""/>
        <dsp:cNvSpPr/>
      </dsp:nvSpPr>
      <dsp:spPr>
        <a:xfrm>
          <a:off x="0" y="4005834"/>
          <a:ext cx="1854553" cy="185455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r="28751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81E7D2-C95F-4867-8200-53517C18F37F}">
      <dsp:nvSpPr>
        <dsp:cNvPr id="0" name=""/>
        <dsp:cNvSpPr/>
      </dsp:nvSpPr>
      <dsp:spPr>
        <a:xfrm>
          <a:off x="2034553" y="4005834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 dirty="0"/>
            <a:t>Soluções Práticas e Personalização</a:t>
          </a:r>
        </a:p>
      </dsp:txBody>
      <dsp:txXfrm>
        <a:off x="2034553" y="4005834"/>
        <a:ext cx="4155226" cy="370034"/>
      </dsp:txXfrm>
    </dsp:sp>
    <dsp:sp modelId="{1436394A-A64C-4EC8-A787-87CADCF93E51}">
      <dsp:nvSpPr>
        <dsp:cNvPr id="0" name=""/>
        <dsp:cNvSpPr/>
      </dsp:nvSpPr>
      <dsp:spPr>
        <a:xfrm>
          <a:off x="2034553" y="4375869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Oferecer soluções práticas e compreender as necessidades do público permite criar experiências personalizadas e eficientes.</a:t>
          </a:r>
        </a:p>
      </dsp:txBody>
      <dsp:txXfrm>
        <a:off x="2034553" y="4375869"/>
        <a:ext cx="4155226" cy="1484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94C19-2187-47B3-BCBA-C257215A76B0}">
      <dsp:nvSpPr>
        <dsp:cNvPr id="0" name=""/>
        <dsp:cNvSpPr/>
      </dsp:nvSpPr>
      <dsp:spPr>
        <a:xfrm>
          <a:off x="0" y="0"/>
          <a:ext cx="1854553" cy="185455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7" r="15894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AEAACB-A638-4236-BA62-09B2B3E5E820}">
      <dsp:nvSpPr>
        <dsp:cNvPr id="0" name=""/>
        <dsp:cNvSpPr/>
      </dsp:nvSpPr>
      <dsp:spPr>
        <a:xfrm>
          <a:off x="2034553" y="0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Identificação de Estratégias</a:t>
          </a:r>
        </a:p>
      </dsp:txBody>
      <dsp:txXfrm>
        <a:off x="2034553" y="0"/>
        <a:ext cx="4155226" cy="370034"/>
      </dsp:txXfrm>
    </dsp:sp>
    <dsp:sp modelId="{003E3E7F-FF87-460C-B4C7-C2EFF0FE8492}">
      <dsp:nvSpPr>
        <dsp:cNvPr id="0" name=""/>
        <dsp:cNvSpPr/>
      </dsp:nvSpPr>
      <dsp:spPr>
        <a:xfrm>
          <a:off x="2034553" y="370034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Observar a concorrência permite entender quais estratégias outras empresas utilizam para crescer no mercado.</a:t>
          </a:r>
        </a:p>
      </dsp:txBody>
      <dsp:txXfrm>
        <a:off x="2034553" y="370034"/>
        <a:ext cx="4155226" cy="1484518"/>
      </dsp:txXfrm>
    </dsp:sp>
    <dsp:sp modelId="{2231DBEC-3D9A-4679-B310-91FBBFA0F8AD}">
      <dsp:nvSpPr>
        <dsp:cNvPr id="0" name=""/>
        <dsp:cNvSpPr/>
      </dsp:nvSpPr>
      <dsp:spPr>
        <a:xfrm>
          <a:off x="0" y="2002917"/>
          <a:ext cx="1854553" cy="185455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903E2B-A405-4EB3-A3BC-102A15AE010A}">
      <dsp:nvSpPr>
        <dsp:cNvPr id="0" name=""/>
        <dsp:cNvSpPr/>
      </dsp:nvSpPr>
      <dsp:spPr>
        <a:xfrm>
          <a:off x="2034553" y="2002917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Pontos Fortes e Fracos</a:t>
          </a:r>
        </a:p>
      </dsp:txBody>
      <dsp:txXfrm>
        <a:off x="2034553" y="2002917"/>
        <a:ext cx="4155226" cy="370034"/>
      </dsp:txXfrm>
    </dsp:sp>
    <dsp:sp modelId="{4FFF16FB-E74C-43CF-A93F-7A3F9D3B3815}">
      <dsp:nvSpPr>
        <dsp:cNvPr id="0" name=""/>
        <dsp:cNvSpPr/>
      </dsp:nvSpPr>
      <dsp:spPr>
        <a:xfrm>
          <a:off x="2034553" y="2372952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A análise revela os pontos fortes, como inovação, e fracos, como atendimento ou preços, dos concorrentes.</a:t>
          </a:r>
        </a:p>
      </dsp:txBody>
      <dsp:txXfrm>
        <a:off x="2034553" y="2372952"/>
        <a:ext cx="4155226" cy="1484518"/>
      </dsp:txXfrm>
    </dsp:sp>
    <dsp:sp modelId="{361069F0-EAF7-4A4C-BEBB-38B5CED87330}">
      <dsp:nvSpPr>
        <dsp:cNvPr id="0" name=""/>
        <dsp:cNvSpPr/>
      </dsp:nvSpPr>
      <dsp:spPr>
        <a:xfrm>
          <a:off x="0" y="4005834"/>
          <a:ext cx="1854553" cy="185455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r="15150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4079E5-99DA-4289-8F64-67DFA523030B}">
      <dsp:nvSpPr>
        <dsp:cNvPr id="0" name=""/>
        <dsp:cNvSpPr/>
      </dsp:nvSpPr>
      <dsp:spPr>
        <a:xfrm>
          <a:off x="2034553" y="4005834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Oportunidades de Diferenciação</a:t>
          </a:r>
        </a:p>
      </dsp:txBody>
      <dsp:txXfrm>
        <a:off x="2034553" y="4005834"/>
        <a:ext cx="4155226" cy="370034"/>
      </dsp:txXfrm>
    </dsp:sp>
    <dsp:sp modelId="{5A2775B2-3CE4-4CB1-9CC7-15DBBA25869C}">
      <dsp:nvSpPr>
        <dsp:cNvPr id="0" name=""/>
        <dsp:cNvSpPr/>
      </dsp:nvSpPr>
      <dsp:spPr>
        <a:xfrm>
          <a:off x="2034553" y="4375869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Com as informações obtidas, é possível encontrar oportunidades para diferenciar a empresa e conquistar mercado.</a:t>
          </a:r>
        </a:p>
      </dsp:txBody>
      <dsp:txXfrm>
        <a:off x="2034553" y="4375869"/>
        <a:ext cx="4155226" cy="1484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1F29D-9B35-4DF4-BA29-3D8F5EE1EE39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C0241-8829-4EB2-93AA-C3F8D7A7AC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93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A jornada do projeto web inicia com o briefing, onde são definidos objetivos e requisitos. Em seguida, ocorre a elaboração do conceito e arquitetura da aplicação. Por fim, realiza-se a análise de mercado, verificando tendências, concorrência e necessidades do público-alvo para garantir o sucesso do projeto.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D348-642A-4047-ACE7-FBDA69C3EBD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616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O público-alvo do site é composto por pessoas de diferentes perfis e idades. Elas buscam facilidade de navegação, conteúdo relevante e soluções práticas para suas necessidades. Compreender o que desejam e precisam é essencial para criar uma experiência personalizada e eficiente.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C0241-8829-4EB2-93AA-C3F8D7A7ACF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38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Observar a concorrência revela estratégias utilizadas por outras empresas. A análise destaca pontos fortes, como liderança de mercado ou inovação, e pontos fracos, como atendimento ao cliente ou preços. Com essas informações, é possível identificar oportunidades para diferenciar a empresa e conquistar uma posição competitiva.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C0241-8829-4EB2-93AA-C3F8D7A7ACF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840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A prática é fundamental para consolidar o aprendizado e desenvolver habilidades. É nesse momento que os conhecimentos teóricos são aplicados de maneira efetiva. Além disso, praticar regularmente aumenta a confiança dos alunos e permite identificar pontos de melhoria para um progresso contínuo.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C0241-8829-4EB2-93AA-C3F8D7A7ACF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228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F1678-CE29-9318-8A1F-7CD2CCBB9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F5888D0-EA87-42F6-E9CA-7B6FD5C08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449C834-1566-92C8-BDE3-C8F408CAA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A jornada do projeto web inicia com o briefing, onde são definidos objetivos e requisitos. Em seguida, ocorre a elaboração do conceito e arquitetura da aplicação. Por fim, realiza-se a análise de mercado, verificando tendências, concorrência e necessidades do público-alvo para garantir o sucesso do projeto.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A99CBC-0E6C-0EBC-EEC7-B6D6BE03A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D348-642A-4047-ACE7-FBDA69C3EBD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626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2DC3-16FE-2EC5-F507-07F552459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7D7A1CA-79DD-1AE0-C203-AA6C62DCA9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E2788F-A171-BA3C-A3B7-BB5C2319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A jornada do projeto web inicia com o briefing, onde são definidos objetivos e requisitos. Em seguida, ocorre a elaboração do conceito e arquitetura da aplicação. Por fim, realiza-se a análise de mercado, verificando tendências, concorrência e necessidades do público-alvo para garantir o sucesso do projeto.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45A235-CAF7-BD66-DDD9-A356BFCA51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D348-642A-4047-ACE7-FBDA69C3EBD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78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O briefing serve como o projeto inicial de qualquer trabalho, reunindo informações essenciais do cliente e do objetivo. Sem ele, o desenvolvimento perde direção e foco. Assim como uma construção depende da planta, o briefing garante clareza e assertividade desde o início do projeto.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C0241-8829-4EB2-93AA-C3F8D7A7ACF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39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Objetivos: Defina claramente o que o cliente deseja alcançar, como vender online ou divulgar serviços. Público-Alvo: Identifique para quem o site é direcionado, como jovens, idosos ou profissionais. Identidade Visual: Especifique cores, logotipo e estilo visual. Conteúdo: Liste textos, imagens e vídeos necessários. Funcionalidades: Determine recursos essenciais como formulário de contato, galeria de fotos e chat online.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C0241-8829-4EB2-93AA-C3F8D7A7ACF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557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E20F6-1761-E0CD-9C35-E14A49CB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0786CDE-613D-78D2-61FD-2DA8791CC3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9F1414E-DB9C-1813-F10A-C69899C56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Transforme o briefing em um plano de ação usando técnicas como brainstorming, que estimula a geração de ideias sem censura, priorizando quantidade sobre qualidade inicial. Em seguida, utilize mapas mentais para organizar e conectar ideias, facilitando a visualização de soluções criativas. Recomenda-se ilustrar com uma nuvem de palavras ou pessoas em círculo.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715013-85F5-852D-70A6-2BD574618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C0241-8829-4EB2-93AA-C3F8D7A7ACF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961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Transforme o briefing em um plano de ação usando técnicas como brainstorming, que estimula a geração de ideias sem censura, priorizando quantidade sobre qualidade inicial. Em seguida, utilize mapas mentais para organizar e conectar ideias, facilitando a visualização de soluções criativas. Recomenda-se ilustrar com uma nuvem de palavras ou pessoas em círculo.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C0241-8829-4EB2-93AA-C3F8D7A7ACF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168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2D4D-B567-3A1F-E334-B5C2FBAB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481C67-FD9B-2EF6-3711-F06BECB3C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139618-22DE-FBA7-6651-97D402499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Transforme o briefing em um plano de ação usando técnicas como brainstorming, que estimula a geração de ideias sem censura, priorizando quantidade sobre qualidade inicial. Em seguida, utilize mapas mentais para organizar e conectar ideias, facilitando a visualização de soluções criativas. Recomenda-se ilustrar com uma nuvem de palavras ou pessoas em círculo.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C128A1-FD14-6DC7-7E27-BCFA0ED63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C0241-8829-4EB2-93AA-C3F8D7A7ACF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75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Origem da imagem: biblioteca de conteúdos do Microsoft 365
Um projeto de sucesso exige análise de mercado detalhada, identificando quem são nossos principais clientes e suas necessidades. Avaliar concorrentes permite antecipar tendências e diferenciar nossa oferta. Entender o cenário competitivo é fundamental para traçar estratégias eficazes e alcançar melhores resultados.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C0241-8829-4EB2-93AA-C3F8D7A7ACF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70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498" y="2897944"/>
            <a:ext cx="11380764" cy="1170576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6880" y="4130998"/>
            <a:ext cx="9144000" cy="73081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8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70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08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4449"/>
            <a:ext cx="12023188" cy="85876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694" y="1291053"/>
            <a:ext cx="11705493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8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3984"/>
            <a:ext cx="10515600" cy="3467173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3981157"/>
            <a:ext cx="10515600" cy="91273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83062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29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80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0"/>
            <a:ext cx="12192000" cy="98537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91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58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32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104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5490" y="1310861"/>
            <a:ext cx="11583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BF85-54FF-46CE-B398-87F998CFD60B}" type="datetimeFigureOut">
              <a:rPr lang="pt-BR" smtClean="0"/>
              <a:t>01/09/2025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16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fabio.crodrigues@sp.senac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gapoint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3600" noProof="0" dirty="0">
                <a:latin typeface="Helvetica"/>
                <a:cs typeface="Helvetica"/>
              </a:rPr>
              <a:t>UC1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2000" noProof="0" dirty="0"/>
              <a:t>Prof. Fábio Cunha Rodrigues</a:t>
            </a:r>
          </a:p>
          <a:p>
            <a:r>
              <a:rPr lang="pt-BR" sz="2000" noProof="0" dirty="0">
                <a:latin typeface="Helvetica"/>
                <a:cs typeface="Helvetica"/>
              </a:rPr>
              <a:t>Email: </a:t>
            </a:r>
            <a:r>
              <a:rPr lang="pt-BR" sz="2000" noProof="0" dirty="0">
                <a:latin typeface="Helvetica"/>
                <a:cs typeface="Helvetica"/>
                <a:hlinkClick r:id="rId2"/>
              </a:rPr>
              <a:t>fabio.crodrigues@sp.senac.br</a:t>
            </a:r>
            <a:endParaRPr lang="pt-BR" sz="2000" noProof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290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04D12-871B-72A5-8A75-D62D1D3C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>
                <a:latin typeface="Helvetica"/>
                <a:cs typeface="Helvetica"/>
              </a:rPr>
              <a:t>Briefing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DD21E8-0010-1AD9-CF7E-932BAC0EE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291053"/>
            <a:ext cx="11705493" cy="47595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noProof="0" dirty="0">
                <a:latin typeface="Helvetica"/>
                <a:cs typeface="Helvetica"/>
              </a:rPr>
              <a:t>O que um briefing necessita?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noProof="0" dirty="0">
                <a:latin typeface="Helvetica"/>
                <a:cs typeface="Helvetica"/>
              </a:rPr>
              <a:t>Identificações</a:t>
            </a:r>
            <a:endParaRPr lang="pt-BR" noProof="0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Qual o nome do cliente?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Qual a demanda?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Quando foi solicitado?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Quem está responsável por isso?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noProof="0" dirty="0">
                <a:latin typeface="Helvetica"/>
                <a:cs typeface="Helvetica"/>
              </a:rPr>
              <a:t>Informações</a:t>
            </a:r>
            <a:endParaRPr lang="pt-BR" noProof="0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Quem é e o que esse cliente faz?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Quais as expectativas do cliente?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O que precisa ser feito?</a:t>
            </a:r>
            <a:endParaRPr lang="pt-BR" noProof="0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Quais benefícios esse trabalho vai gerar para o cliente?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Quem é e como é o público-alvo?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Quais os principais desafios que poderão ser encontrados?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BR" noProof="0" dirty="0">
                <a:latin typeface="Helvetica"/>
                <a:cs typeface="Helvetica"/>
              </a:rPr>
              <a:t>Qual o orçamento disponível?</a:t>
            </a:r>
          </a:p>
        </p:txBody>
      </p:sp>
    </p:spTree>
    <p:extLst>
      <p:ext uri="{BB962C8B-B14F-4D97-AF65-F5344CB8AC3E}">
        <p14:creationId xmlns:p14="http://schemas.microsoft.com/office/powerpoint/2010/main" val="385687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25113-B4C4-1669-BFBC-1277CA44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>
                <a:latin typeface="Helvetica"/>
                <a:cs typeface="Helvetica"/>
              </a:rPr>
              <a:t>Briefing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073572-96B1-0A93-2930-AD89071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noProof="0" dirty="0">
                <a:latin typeface="Helvetica"/>
                <a:cs typeface="Helvetica"/>
              </a:rPr>
              <a:t>Quais os benefícios de elaborar um bom briefing?</a:t>
            </a:r>
          </a:p>
          <a:p>
            <a:pPr marL="0" indent="0">
              <a:buNone/>
            </a:pPr>
            <a:endParaRPr lang="pt-BR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pt-BR" noProof="0" dirty="0">
                <a:latin typeface="Helvetica"/>
                <a:cs typeface="Helvetica"/>
              </a:rPr>
              <a:t>Otimização de tempo de trabalho;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noProof="0" dirty="0">
                <a:latin typeface="Helvetica"/>
                <a:cs typeface="Helvetica"/>
              </a:rPr>
              <a:t>Organização de etapas de trabalho;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noProof="0" dirty="0">
                <a:latin typeface="Helvetica"/>
                <a:cs typeface="Helvetica"/>
              </a:rPr>
              <a:t>Alinhamento de expectativas;</a:t>
            </a:r>
            <a:endParaRPr lang="pt-BR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pt-BR" noProof="0" dirty="0">
                <a:latin typeface="Helvetica"/>
                <a:cs typeface="Helvetica"/>
              </a:rPr>
              <a:t>Garantia de satisfação do cliente;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noProof="0" dirty="0">
                <a:latin typeface="Helvetica"/>
                <a:cs typeface="Helvetica"/>
              </a:rPr>
              <a:t>Evitar retrabalho;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962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EDA8A-AD00-D485-073A-16AB22465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Texto, Carta&#10;&#10;O conteúdo gerado por IA pode estar incorreto.">
            <a:extLst>
              <a:ext uri="{FF2B5EF4-FFF2-40B4-BE49-F238E27FC236}">
                <a16:creationId xmlns:a16="http://schemas.microsoft.com/office/drawing/2014/main" id="{C5FA57C4-D974-E93B-7FB6-77284DF7C4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659" cy="68452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33D5D732-3F4D-8C45-1FE3-FB533FEC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80746" cy="1301761"/>
          </a:xfrm>
        </p:spPr>
        <p:txBody>
          <a:bodyPr>
            <a:normAutofit/>
          </a:bodyPr>
          <a:lstStyle/>
          <a:p>
            <a:r>
              <a:rPr lang="pt-BR" dirty="0"/>
              <a:t>Como transformar as informações do briefing em um plano de ação?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98373A8-5DD1-444C-71B2-0B5D6A31C3E6}"/>
              </a:ext>
            </a:extLst>
          </p:cNvPr>
          <p:cNvSpPr txBox="1">
            <a:spLocks/>
          </p:cNvSpPr>
          <p:nvPr/>
        </p:nvSpPr>
        <p:spPr>
          <a:xfrm>
            <a:off x="688931" y="1966197"/>
            <a:ext cx="4615842" cy="6889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Brainstorming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3591C3C-BDC7-7E78-B5F6-9D00E884C95D}"/>
              </a:ext>
            </a:extLst>
          </p:cNvPr>
          <p:cNvSpPr txBox="1">
            <a:spLocks/>
          </p:cNvSpPr>
          <p:nvPr/>
        </p:nvSpPr>
        <p:spPr>
          <a:xfrm>
            <a:off x="1793308" y="4202872"/>
            <a:ext cx="4615842" cy="68893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Mapa Mental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977A1CA-9CD8-0DAC-1685-1EDB776F1014}"/>
              </a:ext>
            </a:extLst>
          </p:cNvPr>
          <p:cNvSpPr txBox="1"/>
          <p:nvPr/>
        </p:nvSpPr>
        <p:spPr>
          <a:xfrm>
            <a:off x="3941521" y="4891804"/>
            <a:ext cx="79707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ighlight>
                  <a:srgbClr val="00FFFF"/>
                </a:highlight>
              </a:rPr>
              <a:t>Ferramenta visual que organiza as ideias de forma hierárquica e ramificada, partindo de um conceito central.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4C12C73-A151-D5EF-E839-55E9B8C05AE8}"/>
              </a:ext>
            </a:extLst>
          </p:cNvPr>
          <p:cNvSpPr txBox="1"/>
          <p:nvPr/>
        </p:nvSpPr>
        <p:spPr>
          <a:xfrm>
            <a:off x="4180561" y="2615436"/>
            <a:ext cx="73225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ighlight>
                  <a:srgbClr val="00FFFF"/>
                </a:highlight>
              </a:rPr>
              <a:t>Geração de ideias sem censura. O objetivo é a quantidade, não a qualidade inicial.</a:t>
            </a:r>
          </a:p>
        </p:txBody>
      </p:sp>
    </p:spTree>
    <p:extLst>
      <p:ext uri="{BB962C8B-B14F-4D97-AF65-F5344CB8AC3E}">
        <p14:creationId xmlns:p14="http://schemas.microsoft.com/office/powerpoint/2010/main" val="32225061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39738E-7F2A-AEBE-E3EF-0DB3CEF7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5040" cy="11655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1: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Desbloqueando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ideias: Brainstorming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ECECBC-E0EA-FF3A-5C63-D3B84E7E127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75365" y="1390389"/>
            <a:ext cx="6472324" cy="5298510"/>
          </a:xfrm>
          <a:solidFill>
            <a:schemeClr val="bg1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400" b="1" dirty="0"/>
              <a:t>Geração Livre de Ideias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dirty="0"/>
              <a:t>O brainstorming estimula a geração rápida de ideias sem julgamentos, promovendo criatividade e diversidade de soluções.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400" b="1" dirty="0"/>
              <a:t>Organização com Mapas Mentais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dirty="0"/>
              <a:t>Mapas mentais ajudam a organizar e conectar ideias, tornando mais fácil visualizar soluções criativas e caminhos possíveis.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400" b="1" dirty="0"/>
              <a:t>Visualização Criativa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dirty="0"/>
              <a:t>A representação visual, como nuvem de palavras ou pessoas em círculo, facilita o entendimento e engajamento das ideias geradas.</a:t>
            </a:r>
          </a:p>
        </p:txBody>
      </p:sp>
      <p:pic>
        <p:nvPicPr>
          <p:cNvPr id="8" name="Imagem 7" descr="Texto, Carta&#10;&#10;O conteúdo gerado por IA pode estar incorreto.">
            <a:extLst>
              <a:ext uri="{FF2B5EF4-FFF2-40B4-BE49-F238E27FC236}">
                <a16:creationId xmlns:a16="http://schemas.microsoft.com/office/drawing/2014/main" id="{99E3958C-0BAD-5EC8-8891-E7D3A9999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9" r="33117"/>
          <a:stretch>
            <a:fillRect/>
          </a:stretch>
        </p:blipFill>
        <p:spPr>
          <a:xfrm>
            <a:off x="6823053" y="0"/>
            <a:ext cx="5422391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185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5CA3B-8374-1A39-3DD9-901253843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8BE8EE-B4FA-F17F-393B-1107797C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0B96AD-5744-248A-04D4-1497D4C8D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5040" cy="11655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2: Desbloqueando ideias: </a:t>
            </a:r>
            <a:br>
              <a:rPr lang="pt-BR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pt-BR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Mapa mental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CA43D9-526B-A367-9BAE-14E2C763B39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75365" y="1390389"/>
            <a:ext cx="6472324" cy="5298510"/>
          </a:xfrm>
          <a:solidFill>
            <a:schemeClr val="bg1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2400" b="1" dirty="0"/>
              <a:t>Organização Hierárquica de Ideias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2400" dirty="0"/>
              <a:t>Mapas mentais estruturam informações de maneira hierárquica, facilitando a visualização e a conexão entre conceitos.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2400" b="1" dirty="0"/>
              <a:t>Facilidade na Memorização e Planejamento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2400" dirty="0"/>
              <a:t>Essas ferramentas auxiliam na memorização de conteúdos e no planejamento de tarefas, tornando aprendizagem mais eficaz.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2400" b="1" dirty="0"/>
              <a:t>Aplicações em Estudos e Projetos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2600" dirty="0"/>
              <a:t>Mapas mentais são usados em estudos, brainstormings e projetos para simplificar informações complexas e promover criatividade.</a:t>
            </a:r>
          </a:p>
        </p:txBody>
      </p:sp>
      <p:pic>
        <p:nvPicPr>
          <p:cNvPr id="5" name="Espaço Reservado para Conteúdo 4" descr="Um globo mundial com notas em branco presas a ele.">
            <a:extLst>
              <a:ext uri="{FF2B5EF4-FFF2-40B4-BE49-F238E27FC236}">
                <a16:creationId xmlns:a16="http://schemas.microsoft.com/office/drawing/2014/main" id="{7860EFBB-525B-1254-D0CD-E80550AF19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0944" r="542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02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4A592D-BF77-9CC0-42B7-CBB0F599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86400" cy="10396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Conhecendo o Terreno: Público-Alvo e Concorrência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9E8850-EC24-C150-C847-9865A002845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66116" y="1180578"/>
            <a:ext cx="5486400" cy="5536504"/>
          </a:xfrm>
        </p:spPr>
        <p:txBody>
          <a:bodyPr>
            <a:no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400" b="1" dirty="0"/>
              <a:t>Análise do Mercado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dirty="0"/>
              <a:t>Realizar uma análise de mercado detalhada é essencial para identificar nossos principais clientes e suas necessidades específicas.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400" b="1" dirty="0"/>
              <a:t>Avaliação da Concorrência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dirty="0"/>
              <a:t>Avaliar concorrentes ajuda a prever tendências e permite que diferenciemos nossa oferta no mercado.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400" b="1" dirty="0"/>
              <a:t>Estratégia Competitiva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dirty="0"/>
              <a:t>Entender o cenário competitivo facilita a criação de estratégias eficazes para alcançar resultados superiores.</a:t>
            </a:r>
          </a:p>
        </p:txBody>
      </p:sp>
      <p:pic>
        <p:nvPicPr>
          <p:cNvPr id="5" name="Espaço Reservado para Conteúdo 4" descr="Conexão de comunicação de rede de mídia social">
            <a:extLst>
              <a:ext uri="{FF2B5EF4-FFF2-40B4-BE49-F238E27FC236}">
                <a16:creationId xmlns:a16="http://schemas.microsoft.com/office/drawing/2014/main" id="{8274F90D-B581-4172-B0DB-973F886C25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976" r="12990" b="-2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303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D1D22E-5996-E45B-92B2-659F701A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0224E8-5092-72C8-C437-70A1E152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7598"/>
            <a:ext cx="4592317" cy="1417947"/>
          </a:xfrm>
        </p:spPr>
        <p:txBody>
          <a:bodyPr anchor="t">
            <a:normAutofit/>
          </a:bodyPr>
          <a:lstStyle/>
          <a:p>
            <a:r>
              <a:rPr lang="pt-BR" dirty="0"/>
              <a:t>Conhecendo o Público-Alvo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CA796E43-1A47-442E-B65E-60E0A6006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450104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5387542" y="548639"/>
          <a:ext cx="6189780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53D3D10-CF77-BF5D-3FC8-F8437E01224B}"/>
              </a:ext>
            </a:extLst>
          </p:cNvPr>
          <p:cNvSpPr txBox="1"/>
          <p:nvPr/>
        </p:nvSpPr>
        <p:spPr>
          <a:xfrm>
            <a:off x="614678" y="2912440"/>
            <a:ext cx="3977639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Quem são as pessoas que usarão o site? O que elas querem e precisam?</a:t>
            </a:r>
          </a:p>
        </p:txBody>
      </p:sp>
    </p:spTree>
    <p:extLst>
      <p:ext uri="{BB962C8B-B14F-4D97-AF65-F5344CB8AC3E}">
        <p14:creationId xmlns:p14="http://schemas.microsoft.com/office/powerpoint/2010/main" val="27156490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D1D22E-5996-E45B-92B2-659F701A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325B4-8B74-DD8C-B840-B7DC4953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20"/>
            <a:ext cx="3977640" cy="1473816"/>
          </a:xfrm>
        </p:spPr>
        <p:txBody>
          <a:bodyPr anchor="t">
            <a:normAutofit/>
          </a:bodyPr>
          <a:lstStyle/>
          <a:p>
            <a:r>
              <a:rPr lang="pt-BR" dirty="0"/>
              <a:t>Análise de Concorrentes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6FAE2601-4584-4B69-B244-E08DC7905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52701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5387542" y="548639"/>
          <a:ext cx="6189780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AB279815-D097-6594-3EAA-0C45D9F2ABC6}"/>
              </a:ext>
            </a:extLst>
          </p:cNvPr>
          <p:cNvSpPr txBox="1"/>
          <p:nvPr/>
        </p:nvSpPr>
        <p:spPr>
          <a:xfrm>
            <a:off x="614678" y="2912440"/>
            <a:ext cx="3977639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que os outros estão fazendo? Quais são os pontos fortes e fracos deles? Como podemos nos diferenciar?</a:t>
            </a:r>
          </a:p>
        </p:txBody>
      </p:sp>
    </p:spTree>
    <p:extLst>
      <p:ext uri="{BB962C8B-B14F-4D97-AF65-F5344CB8AC3E}">
        <p14:creationId xmlns:p14="http://schemas.microsoft.com/office/powerpoint/2010/main" val="32185695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4 - De Onde Vem As Boas Ideias - Steven Jonson">
            <a:hlinkClick r:id="" action="ppaction://media"/>
            <a:extLst>
              <a:ext uri="{FF2B5EF4-FFF2-40B4-BE49-F238E27FC236}">
                <a16:creationId xmlns:a16="http://schemas.microsoft.com/office/drawing/2014/main" id="{20D7666E-AC69-4187-C74E-9C4A74A4D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Relógio com mostrador branco e azul&#10;&#10;O conteúdo gerado por IA pode estar incorreto.">
            <a:extLst>
              <a:ext uri="{FF2B5EF4-FFF2-40B4-BE49-F238E27FC236}">
                <a16:creationId xmlns:a16="http://schemas.microsoft.com/office/drawing/2014/main" id="{4489CF40-8E4F-07B1-8D82-66E1025C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58" y="948035"/>
            <a:ext cx="8441007" cy="5571065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F69CDB7-474E-B005-53AA-AE4477B3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192001" cy="1077239"/>
          </a:xfrm>
        </p:spPr>
        <p:txBody>
          <a:bodyPr anchor="t">
            <a:normAutofit/>
          </a:bodyPr>
          <a:lstStyle/>
          <a:p>
            <a:pPr algn="ctr"/>
            <a:r>
              <a:rPr lang="pt-BR" sz="6000" b="1" dirty="0"/>
              <a:t>Hora de praticar</a:t>
            </a:r>
          </a:p>
        </p:txBody>
      </p:sp>
    </p:spTree>
    <p:extLst>
      <p:ext uri="{BB962C8B-B14F-4D97-AF65-F5344CB8AC3E}">
        <p14:creationId xmlns:p14="http://schemas.microsoft.com/office/powerpoint/2010/main" val="6711860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8B1FF-1BEE-258E-BBF4-84488DE8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>
                <a:latin typeface="Helvetica"/>
                <a:cs typeface="Helvetica"/>
              </a:rPr>
              <a:t>Briefing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824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essoas sentadas ao redor de uma mesa com um laptop no colo&#10;&#10;O conteúdo gerado por IA pode estar incorreto.">
            <a:extLst>
              <a:ext uri="{FF2B5EF4-FFF2-40B4-BE49-F238E27FC236}">
                <a16:creationId xmlns:a16="http://schemas.microsoft.com/office/drawing/2014/main" id="{AFA3C7FF-BE34-10F2-23B2-669BA790E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3" r="19034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EB51AB-853C-5B53-F6C1-4F40E5D7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pt-BR" sz="4000" noProof="0" dirty="0"/>
              <a:t>Prática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F4FD456C-1CAB-F522-053E-B76E9E41F6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6730" y="2670015"/>
            <a:ext cx="5133458" cy="380396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Agora, vamos aplicar o que aprendemos.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Separem-se em grupos.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Vocês receberão um briefing e usarão o brainstorming e o mapa mental para começar a planejar um projeto web.</a:t>
            </a:r>
          </a:p>
        </p:txBody>
      </p:sp>
    </p:spTree>
    <p:extLst>
      <p:ext uri="{BB962C8B-B14F-4D97-AF65-F5344CB8AC3E}">
        <p14:creationId xmlns:p14="http://schemas.microsoft.com/office/powerpoint/2010/main" val="392962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AC510-F751-1679-8A66-B5D28435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>
                <a:latin typeface="Helvetica"/>
                <a:cs typeface="Helvetica"/>
              </a:rPr>
              <a:t>Atividade em grupo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0366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0A55E-9D92-A4FD-A0A0-F47C1935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b="1" dirty="0"/>
              <a:t>Nome do Projeto:</a:t>
            </a:r>
            <a:r>
              <a:rPr lang="pt-BR" dirty="0"/>
              <a:t> </a:t>
            </a:r>
            <a:r>
              <a:rPr lang="pt-BR" b="1" dirty="0"/>
              <a:t>"Bem-Estar em Equilíbrio"</a:t>
            </a:r>
            <a:r>
              <a:rPr lang="pt-BR" dirty="0"/>
              <a:t> - Portal de Conteúdo e Agendamento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F7142D-B12C-BB80-BE99-F4AF7918C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478071"/>
            <a:ext cx="11705493" cy="4572000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/>
              <a:t>Cenário: A Fisioterapeuta e Instrutora de Pilates e Yoga, Sofia Carvalho, deseja expandir seu negócio além das consultas presenciais. Ela identificou a necessidade de criar uma plataforma online para fortalecer sua marca, educar seus clientes e permitir o agendamento de aulas de </a:t>
            </a:r>
            <a:r>
              <a:rPr lang="pt-BR" dirty="0" err="1"/>
              <a:t>pilates</a:t>
            </a:r>
            <a:r>
              <a:rPr lang="pt-BR" dirty="0"/>
              <a:t>, yoga e sessões de fisioterapia de forma mais eficiente. Ela não tem um conhecimento aprofundado sobre desenvolvimento web, por isso precisa de uma proposta completa e um site que seja fácil de gerenciar no futuro.</a:t>
            </a:r>
          </a:p>
        </p:txBody>
      </p:sp>
    </p:spTree>
    <p:extLst>
      <p:ext uri="{BB962C8B-B14F-4D97-AF65-F5344CB8AC3E}">
        <p14:creationId xmlns:p14="http://schemas.microsoft.com/office/powerpoint/2010/main" val="100669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2A432-342C-39CE-44C8-B337D7679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FD9B0-7C18-B989-A375-1644F3CE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b="1" dirty="0"/>
              <a:t>Briefing - </a:t>
            </a:r>
            <a:r>
              <a:rPr lang="pt-BR" dirty="0"/>
              <a:t>Informações do Cliente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22775D-59C1-65F9-8513-E99049B3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341304"/>
            <a:ext cx="11705493" cy="4708767"/>
          </a:xfrm>
        </p:spPr>
        <p:txBody>
          <a:bodyPr>
            <a:normAutofit fontScale="92500"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pt-BR" dirty="0"/>
              <a:t>Nome: Sofia Carvalho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pt-BR" dirty="0"/>
              <a:t>Negócio: Bem-Estar em Equilíbrio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pt-BR" dirty="0"/>
              <a:t>Área de Atuação: Fisioterapia, Pilates e Yoga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pt-BR" dirty="0"/>
              <a:t>Missão: Ajudar as pessoas a encontrarem um estilo de vida mais saudável e equilibrado através do movimento consciente e da educação postural.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pt-BR" dirty="0"/>
              <a:t>Valores: Profissionalismo, acolhimento, empatia e bem-estar.</a:t>
            </a:r>
          </a:p>
        </p:txBody>
      </p:sp>
    </p:spTree>
    <p:extLst>
      <p:ext uri="{BB962C8B-B14F-4D97-AF65-F5344CB8AC3E}">
        <p14:creationId xmlns:p14="http://schemas.microsoft.com/office/powerpoint/2010/main" val="2642082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2C71-2019-D585-35CD-AD76764C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3F042-D0FA-58C5-B1C4-ED1399D5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b="1" dirty="0"/>
              <a:t>Briefing - </a:t>
            </a:r>
            <a:r>
              <a:rPr lang="pt-BR" dirty="0"/>
              <a:t>Objetivos do Website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8425B3-8BC8-7D79-BF36-E676837C0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916482"/>
            <a:ext cx="11705493" cy="413358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b="1" dirty="0"/>
              <a:t>Principal objetivo:</a:t>
            </a:r>
            <a:r>
              <a:rPr lang="pt-BR" dirty="0"/>
              <a:t> Criar um portal que sirva como um hub de informações sobre saúde e bem-estar, com a possibilidade de agendamento de serviços online.</a:t>
            </a:r>
          </a:p>
        </p:txBody>
      </p:sp>
    </p:spTree>
    <p:extLst>
      <p:ext uri="{BB962C8B-B14F-4D97-AF65-F5344CB8AC3E}">
        <p14:creationId xmlns:p14="http://schemas.microsoft.com/office/powerpoint/2010/main" val="222593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DF449-BE52-E629-C1E2-083CE6AD0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98F0A-86D0-F322-DD21-468CCD63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b="1" dirty="0"/>
              <a:t>Briefing - </a:t>
            </a:r>
            <a:r>
              <a:rPr lang="pt-BR" dirty="0"/>
              <a:t>Objetivos do Website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79728-908E-3902-B84F-11EE83DD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540702"/>
            <a:ext cx="11705493" cy="4509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Objetivos secundários: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Aumentar a visibilidade da marca "Bem-Estar em Equilíbrio".</a:t>
            </a:r>
          </a:p>
          <a:p>
            <a:r>
              <a:rPr lang="pt-BR" dirty="0"/>
              <a:t>Atrair novos clientes para os serviços de Fisioterapia e Yoga.</a:t>
            </a:r>
          </a:p>
          <a:p>
            <a:r>
              <a:rPr lang="pt-BR" dirty="0"/>
              <a:t>Construir uma comunidade em torno do tema através de um blog com artigos informativos.</a:t>
            </a:r>
          </a:p>
          <a:p>
            <a:r>
              <a:rPr lang="pt-BR" dirty="0"/>
              <a:t>Facilitar o processo de agendamento de consultas e aulas.</a:t>
            </a:r>
          </a:p>
          <a:p>
            <a:r>
              <a:rPr lang="pt-BR" dirty="0"/>
              <a:t>Exibir depoimentos de clientes satisfeitos para gerar credibilidade.</a:t>
            </a:r>
          </a:p>
        </p:txBody>
      </p:sp>
    </p:spTree>
    <p:extLst>
      <p:ext uri="{BB962C8B-B14F-4D97-AF65-F5344CB8AC3E}">
        <p14:creationId xmlns:p14="http://schemas.microsoft.com/office/powerpoint/2010/main" val="260700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E0C6B-97C1-30D8-9372-4EDFD8E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A97B2-9CB2-162F-4F5E-58F99619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b="1" dirty="0"/>
              <a:t>Briefing - </a:t>
            </a:r>
            <a:r>
              <a:rPr lang="pt-BR" dirty="0"/>
              <a:t>Público-Alvo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3F3CA4-9E71-E7F2-9E87-415DDB42B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540702"/>
            <a:ext cx="11705493" cy="4509370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b="1" dirty="0"/>
              <a:t>Público Principal: </a:t>
            </a:r>
            <a:r>
              <a:rPr lang="pt-BR" dirty="0"/>
              <a:t>Mulheres e homens, de 30 a 55 anos, de classe média/alta, que buscam por qualidade de vida, alívio de dores crônicas, práticas de exercícios físicos de baixo impacto e métodos para reduzir o estresse. Eles valorizam o autocuidado e buscam por soluções profissionais.</a:t>
            </a:r>
          </a:p>
          <a:p>
            <a:pPr marL="0" indent="0">
              <a:lnSpc>
                <a:spcPct val="150000"/>
              </a:lnSpc>
              <a:buNone/>
            </a:pPr>
            <a:endParaRPr lang="pt-BR" b="1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pt-BR" b="1" dirty="0"/>
              <a:t>Público Secundário: </a:t>
            </a:r>
            <a:r>
              <a:rPr lang="pt-BR" dirty="0"/>
              <a:t>Profissionais liberais e empresas que buscam serviços de saúde corporativa.</a:t>
            </a:r>
          </a:p>
        </p:txBody>
      </p:sp>
    </p:spTree>
    <p:extLst>
      <p:ext uri="{BB962C8B-B14F-4D97-AF65-F5344CB8AC3E}">
        <p14:creationId xmlns:p14="http://schemas.microsoft.com/office/powerpoint/2010/main" val="286655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7293-226B-8961-E054-1EAEF9AAB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356BF-EEB7-D264-E088-0450F42D0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b="1" dirty="0"/>
              <a:t>Briefing - </a:t>
            </a:r>
            <a:r>
              <a:rPr lang="pt-BR" dirty="0"/>
              <a:t>Conteúdo e Funcionalidades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6902D7-E40D-C129-A04C-02E7169A1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341304"/>
            <a:ext cx="11705493" cy="498434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b="1" dirty="0"/>
              <a:t>Páginas Principais: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Home: Introdução ao trabalho de Sofia, chamada para ação para agendamento e acesso ao blog.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Sobre Nós: História e formação de Sofia Carvalho.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Serviços: Detalhes sobre Fisioterapia, Pilates e Aulas de Yoga (descrição, benefícios e duração).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Blog: Para a publicação de artigos sobre bem-estar, saúde postural, etc.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Depoimentos: Espaço para feedbacks de clientes.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Contato: Formulário de contato, telefone e links para redes sociais.</a:t>
            </a:r>
          </a:p>
        </p:txBody>
      </p:sp>
    </p:spTree>
    <p:extLst>
      <p:ext uri="{BB962C8B-B14F-4D97-AF65-F5344CB8AC3E}">
        <p14:creationId xmlns:p14="http://schemas.microsoft.com/office/powerpoint/2010/main" val="3315286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A6EA-7CB1-4862-9614-B883B48B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F670F-8B01-57B5-89DE-9537E581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b="1" dirty="0"/>
              <a:t>Briefing - </a:t>
            </a:r>
            <a:r>
              <a:rPr lang="pt-BR" dirty="0"/>
              <a:t>Conteúdo e Funcionalidades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4F23C5-7926-490A-D5C4-286337F4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341304"/>
            <a:ext cx="11705493" cy="467118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b="1" dirty="0"/>
              <a:t>Funcionalidades Específicas: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Formulário de Agendamento Online: Integrado com a agenda de Sofia, permitindo que os clientes escolham o serviço, a data e o horário disponíveis.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Sistema de Blog: Com categorias, </a:t>
            </a:r>
            <a:r>
              <a:rPr lang="pt-BR" dirty="0" err="1"/>
              <a:t>tags</a:t>
            </a:r>
            <a:r>
              <a:rPr lang="pt-BR" dirty="0"/>
              <a:t> e a possibilidade de comentários.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Integração com Redes Sociais: Botões para seguir e compartilhar o conteúdo.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Galeria de Imagens: Fotos de sessões, aulas e do espaço de atendimento.</a:t>
            </a:r>
          </a:p>
        </p:txBody>
      </p:sp>
    </p:spTree>
    <p:extLst>
      <p:ext uri="{BB962C8B-B14F-4D97-AF65-F5344CB8AC3E}">
        <p14:creationId xmlns:p14="http://schemas.microsoft.com/office/powerpoint/2010/main" val="2754432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E6138-0892-EE94-BF36-EB743AA2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2ACF1-37D6-055A-F763-1D723F3A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b="1" dirty="0"/>
              <a:t>Briefing - </a:t>
            </a:r>
            <a:r>
              <a:rPr lang="pt-BR" dirty="0"/>
              <a:t>Requisitos Técnicos e de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56F471-EC2E-7E27-5E8C-641AA0C15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341304"/>
            <a:ext cx="11705493" cy="4671189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Identidade Visual: A cliente busca algo que transmita calma, profissionalismo e natureza. As cores preferidas são tons de verde, azul-claro e bege. O logo deve ser criado pela equipe, mas deve ser simples e elegante.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Design: O site deve ser moderno, minimalista e, acima de tudo, responsivo, ou seja, deve funcionar perfeitamente em computadores, tablets e smartphones.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Conteúdo: O conteúdo inicial será fornecido por Sofia (textos e fotos), mas ela espera que o site seja fácil de atualizar por ela mesma no futuro.</a:t>
            </a:r>
          </a:p>
        </p:txBody>
      </p:sp>
    </p:spTree>
    <p:extLst>
      <p:ext uri="{BB962C8B-B14F-4D97-AF65-F5344CB8AC3E}">
        <p14:creationId xmlns:p14="http://schemas.microsoft.com/office/powerpoint/2010/main" val="253472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75B5ED-5216-DFA3-5367-B70BDB0E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886652"/>
            <a:ext cx="11705493" cy="50846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noProof="0" dirty="0">
                <a:latin typeface="Helvetica"/>
                <a:cs typeface="Helvetica"/>
              </a:rPr>
              <a:t>Apresentação do conceito de briefing e sua função no projeto web.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noProof="0" dirty="0">
                <a:latin typeface="Helvetica"/>
                <a:cs typeface="Helvetica"/>
              </a:rPr>
              <a:t>Discussão sobre os principais pontos de um briefing: objetivos, público-alvo, identidade visual, funcionalidades, referências.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noProof="0" dirty="0">
                <a:latin typeface="Helvetica"/>
                <a:cs typeface="Helvetica"/>
              </a:rPr>
              <a:t>Introdução às técnicas de criatividade: brainstorming e mapas mentais como ferramentas para a interpretação do briefing.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noProof="0" dirty="0">
                <a:latin typeface="Helvetica"/>
                <a:cs typeface="Helvetica"/>
              </a:rPr>
              <a:t>Conceitos de análise de mercado: como identificar o perfil do cliente e o público-alvo.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noProof="0" dirty="0">
                <a:latin typeface="Helvetica"/>
                <a:cs typeface="Helvetica"/>
              </a:rPr>
              <a:t>Análise de concorrentes diretos e indiretos (benchmarking).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AF4ACFE-C44F-EB91-87CE-A50617785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858764"/>
          </a:xfrm>
        </p:spPr>
        <p:txBody>
          <a:bodyPr/>
          <a:lstStyle/>
          <a:p>
            <a:r>
              <a:rPr lang="pt-BR" noProof="0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301543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CF112-C9F8-0F10-F725-1BCAD2AE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DFE25-36F0-5F24-D76E-DEA22B49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sz="3600" b="1" dirty="0"/>
              <a:t>Briefing - </a:t>
            </a:r>
            <a:r>
              <a:rPr lang="pt-BR" sz="3600" dirty="0"/>
              <a:t>Exemplos que a cliente gosta (referências)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09BC9-1618-AFF7-C695-17923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764" y="1341304"/>
            <a:ext cx="10933423" cy="4671189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Pilates </a:t>
            </a:r>
            <a:r>
              <a:rPr lang="pt-BR" dirty="0" err="1"/>
              <a:t>OnLine</a:t>
            </a:r>
            <a:r>
              <a:rPr lang="pt-BR" dirty="0"/>
              <a:t> Studio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https://pilatesonlinestudio.com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Gosta do design clean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endParaRPr lang="pt-BR" dirty="0"/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Yoga Point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>
                <a:hlinkClick r:id="rId2"/>
              </a:rPr>
              <a:t>https://www.yogapoint.com</a:t>
            </a:r>
            <a:endParaRPr lang="pt-BR" dirty="0"/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Gosta da organização do conteúdo</a:t>
            </a:r>
          </a:p>
        </p:txBody>
      </p:sp>
    </p:spTree>
    <p:extLst>
      <p:ext uri="{BB962C8B-B14F-4D97-AF65-F5344CB8AC3E}">
        <p14:creationId xmlns:p14="http://schemas.microsoft.com/office/powerpoint/2010/main" val="3809081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CE2B-AB0D-A2B0-44DC-98EE9650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68065-B382-A7A6-D957-0CEE41F3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23188" cy="1341304"/>
          </a:xfrm>
        </p:spPr>
        <p:txBody>
          <a:bodyPr>
            <a:normAutofit/>
          </a:bodyPr>
          <a:lstStyle/>
          <a:p>
            <a:r>
              <a:rPr lang="pt-BR" sz="3600" b="1" dirty="0"/>
              <a:t>Briefing - </a:t>
            </a:r>
            <a:r>
              <a:rPr lang="pt-BR" sz="3600" dirty="0"/>
              <a:t>Informações Adicionais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1B0DD-F782-760A-361F-55A93A7A4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341304"/>
            <a:ext cx="11705493" cy="46711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Tx/>
              <a:buChar char="-"/>
            </a:pPr>
            <a:endParaRPr lang="pt-BR" dirty="0"/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Orçamento: Não definido, a cliente espera receber uma proposta detalhada com a estimativa de custos.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endParaRPr lang="pt-BR" dirty="0"/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pt-BR" dirty="0"/>
              <a:t>Prazo: O projeto deve estar online em até 60 dias</a:t>
            </a:r>
          </a:p>
        </p:txBody>
      </p:sp>
    </p:spTree>
    <p:extLst>
      <p:ext uri="{BB962C8B-B14F-4D97-AF65-F5344CB8AC3E}">
        <p14:creationId xmlns:p14="http://schemas.microsoft.com/office/powerpoint/2010/main" val="16285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3AEA0-3569-2FAD-D6EF-A6727A9D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1: Briefing e Análise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9EC877-7B0E-D001-E30A-E056D8B32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4" y="1291053"/>
            <a:ext cx="11705493" cy="46838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buNone/>
            </a:pPr>
            <a:endParaRPr lang="pt-BR" dirty="0">
              <a:latin typeface="Helvetica"/>
              <a:cs typeface="Helvetica"/>
            </a:endParaRPr>
          </a:p>
          <a:p>
            <a:pPr marL="0" indent="0" algn="just">
              <a:buNone/>
            </a:pPr>
            <a:r>
              <a:rPr lang="pt-BR" noProof="0" dirty="0">
                <a:latin typeface="Helvetica"/>
                <a:cs typeface="Helvetica"/>
              </a:rPr>
              <a:t>Analisem o briefing;</a:t>
            </a:r>
          </a:p>
          <a:p>
            <a:pPr marL="0" indent="0" algn="just">
              <a:buNone/>
            </a:pPr>
            <a:endParaRPr lang="pt-BR" dirty="0">
              <a:latin typeface="Helvetica"/>
              <a:cs typeface="Helvetica"/>
            </a:endParaRPr>
          </a:p>
          <a:p>
            <a:pPr marL="0" indent="0" algn="just">
              <a:buNone/>
            </a:pPr>
            <a:r>
              <a:rPr lang="pt-BR" dirty="0">
                <a:latin typeface="Helvetica"/>
                <a:cs typeface="Helvetica"/>
              </a:rPr>
              <a:t>Leiam o modelo de briefing da empresa de vocês e façam um brainstorm para responder as questões (caso uma questão não se aplique ao estudo de caso deixem em branco).</a:t>
            </a:r>
          </a:p>
          <a:p>
            <a:pPr marL="0" indent="0" algn="just">
              <a:buNone/>
            </a:pPr>
            <a:endParaRPr lang="pt-BR" dirty="0">
              <a:latin typeface="Helvetica"/>
              <a:cs typeface="Helvetica"/>
            </a:endParaRPr>
          </a:p>
          <a:p>
            <a:pPr marL="0" indent="0" algn="just">
              <a:buNone/>
            </a:pPr>
            <a:r>
              <a:rPr lang="pt-BR" noProof="0" dirty="0">
                <a:latin typeface="Helvetica"/>
                <a:cs typeface="Helvetica"/>
              </a:rPr>
              <a:t>Façam uma pesquisa de mercado na região (concorrentes) pela web</a:t>
            </a:r>
          </a:p>
          <a:p>
            <a:pPr marL="0" indent="0" algn="just">
              <a:buNone/>
            </a:pPr>
            <a:endParaRPr lang="pt-BR" dirty="0">
              <a:latin typeface="Helvetica"/>
              <a:cs typeface="Helvetica"/>
            </a:endParaRPr>
          </a:p>
          <a:p>
            <a:pPr marL="0" indent="0" algn="just">
              <a:buNone/>
            </a:pPr>
            <a:r>
              <a:rPr lang="pt-BR" noProof="0" dirty="0"/>
              <a:t>Preencham o modelo de briefing de acordo com brainstorm </a:t>
            </a:r>
          </a:p>
        </p:txBody>
      </p:sp>
    </p:spTree>
    <p:extLst>
      <p:ext uri="{BB962C8B-B14F-4D97-AF65-F5344CB8AC3E}">
        <p14:creationId xmlns:p14="http://schemas.microsoft.com/office/powerpoint/2010/main" val="3127920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5DB9A-C269-54F9-D875-134A24D7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Próximas etapas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CCDCF2-D62F-C3C2-FE31-0CDE72B37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615857"/>
            <a:ext cx="11509620" cy="4026533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Etapa 2: Arquitetura da Informação e </a:t>
            </a:r>
            <a:r>
              <a:rPr lang="pt-BR" b="1" dirty="0" err="1"/>
              <a:t>Wireframe</a:t>
            </a: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Etapa 3: Pesquisa de domínio e hospedagem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Etapa 4: Elaboração do Documento (final) do Projeto </a:t>
            </a:r>
            <a:r>
              <a:rPr lang="pt-BR" b="1"/>
              <a:t>(orçamento, prazo, </a:t>
            </a: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Etapa 5: Criação do site usando HTML e CSS (UC02)</a:t>
            </a:r>
          </a:p>
        </p:txBody>
      </p:sp>
    </p:spTree>
    <p:extLst>
      <p:ext uri="{BB962C8B-B14F-4D97-AF65-F5344CB8AC3E}">
        <p14:creationId xmlns:p14="http://schemas.microsoft.com/office/powerpoint/2010/main" val="288121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8350D4-3AED-FAF9-D3A2-DF23E108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0" y="155461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 Briefing ao Mercado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87D381-E6B3-561E-95E0-D783386C7D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400" b="1" noProof="0" dirty="0"/>
              <a:t>Definição de Objetivos e Requisitos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pt-BR" sz="2400" b="1" noProof="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noProof="0" dirty="0"/>
              <a:t>O projeto começa com o briefing, onde são estabelecidos objetivos claros e requisitos fundamentais para o desenvolvimento.</a:t>
            </a:r>
          </a:p>
        </p:txBody>
      </p:sp>
      <p:pic>
        <p:nvPicPr>
          <p:cNvPr id="5" name="Espaço Reservado para Conteúdo 4" descr="Mouse de computador com WWW isolado no fundo branco">
            <a:extLst>
              <a:ext uri="{FF2B5EF4-FFF2-40B4-BE49-F238E27FC236}">
                <a16:creationId xmlns:a16="http://schemas.microsoft.com/office/drawing/2014/main" id="{A4FDF785-C40A-4B61-B1AC-2C619229A6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254" r="26046"/>
          <a:stretch>
            <a:fillRect/>
          </a:stretch>
        </p:blipFill>
        <p:spPr>
          <a:xfrm>
            <a:off x="7769002" y="2184914"/>
            <a:ext cx="2689235" cy="375591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346219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A688AD-EFAA-59EF-D02D-C1BAAD60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7824ECA-EF2B-3F4F-F4CD-4432FFADB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0986D4-BB96-0A87-16A7-5138A081B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9A50FC-590D-8928-BD25-2DA51FF2445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400" b="1" noProof="0" dirty="0"/>
              <a:t>Criação do Conceito e Arquitetura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pt-BR" sz="2400" b="1" noProof="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noProof="0" dirty="0"/>
              <a:t>Após o briefing, desenvolve-se o conceito visual e a arquitetura da aplicação, garantindo coerência e funcionalidade.</a:t>
            </a:r>
          </a:p>
        </p:txBody>
      </p:sp>
      <p:pic>
        <p:nvPicPr>
          <p:cNvPr id="5" name="Espaço Reservado para Conteúdo 4" descr="Mouse de computador com WWW isolado no fundo branco">
            <a:extLst>
              <a:ext uri="{FF2B5EF4-FFF2-40B4-BE49-F238E27FC236}">
                <a16:creationId xmlns:a16="http://schemas.microsoft.com/office/drawing/2014/main" id="{583B2CB7-4BEE-DCA7-6D4B-39E8739383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254" r="26046"/>
          <a:stretch>
            <a:fillRect/>
          </a:stretch>
        </p:blipFill>
        <p:spPr>
          <a:xfrm>
            <a:off x="7769002" y="2184914"/>
            <a:ext cx="2689235" cy="375591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CED1D3-C86D-3835-5FD8-CABA3EC42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DF7788F-C50D-141F-9EB6-60FD1890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0" y="155461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 Briefing ao Mercado</a:t>
            </a:r>
          </a:p>
        </p:txBody>
      </p:sp>
    </p:spTree>
    <p:extLst>
      <p:ext uri="{BB962C8B-B14F-4D97-AF65-F5344CB8AC3E}">
        <p14:creationId xmlns:p14="http://schemas.microsoft.com/office/powerpoint/2010/main" val="2835559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8E70EB-F5AD-CE20-C18E-28AD723E8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74CB6B-8E97-7A11-35F6-CEA6BA764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E340F66-59F8-C89C-E7F5-2027BA5C7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E723D0-4952-7C2F-7F41-2B042DE7E5B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400" b="1" noProof="0" dirty="0"/>
              <a:t>Análise de Mercado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pt-BR" sz="2400" b="1" noProof="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noProof="0" dirty="0"/>
              <a:t>A análise de mercado avalia tendências, concorrentes e as necessidades do público-alvo para direcionar o projeto ao sucesso.</a:t>
            </a:r>
          </a:p>
        </p:txBody>
      </p:sp>
      <p:pic>
        <p:nvPicPr>
          <p:cNvPr id="5" name="Espaço Reservado para Conteúdo 4" descr="Mouse de computador com WWW isolado no fundo branco">
            <a:extLst>
              <a:ext uri="{FF2B5EF4-FFF2-40B4-BE49-F238E27FC236}">
                <a16:creationId xmlns:a16="http://schemas.microsoft.com/office/drawing/2014/main" id="{0CD95945-364D-B588-AC03-281106C919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254" r="26046"/>
          <a:stretch>
            <a:fillRect/>
          </a:stretch>
        </p:blipFill>
        <p:spPr>
          <a:xfrm>
            <a:off x="7769002" y="2184914"/>
            <a:ext cx="2689235" cy="375591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BB3E3F-AE73-8A57-BC21-16FCB42A5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F5A227F-F2E3-0FF9-3E83-4DFDE3C4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0" y="155461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 Briefing ao Mercado</a:t>
            </a:r>
          </a:p>
        </p:txBody>
      </p:sp>
    </p:spTree>
    <p:extLst>
      <p:ext uri="{BB962C8B-B14F-4D97-AF65-F5344CB8AC3E}">
        <p14:creationId xmlns:p14="http://schemas.microsoft.com/office/powerpoint/2010/main" val="29655347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694037-62C5-20C8-EFBC-C2B90152536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000" b="1" noProof="0" dirty="0"/>
              <a:t>Base de todo projeto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2000" noProof="0" dirty="0"/>
              <a:t>O briefing funciona como o ponto de partida, reunindo informações essenciais para nortear o desenvolvimento do trabalho.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000" b="1" noProof="0" dirty="0"/>
              <a:t>Direção e foco definidos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2000" noProof="0" dirty="0"/>
              <a:t>Sem briefing, o projeto pode perder direção e foco, tornando o progresso confuso e desalinhado com os objetivos do cliente.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000" b="1" noProof="0" dirty="0"/>
              <a:t>Garantia de clareza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2000" noProof="0" dirty="0"/>
              <a:t>Assim como uma construção precisa de planta, o briefing traz clareza e assertividade desde o início do projeto.</a:t>
            </a:r>
          </a:p>
        </p:txBody>
      </p:sp>
      <p:pic>
        <p:nvPicPr>
          <p:cNvPr id="5" name="Espaço Reservado para Conteúdo 4" descr="Tiro de dois jovens empresários fazendo algum planejamento e estratégia em seu escritório">
            <a:extLst>
              <a:ext uri="{FF2B5EF4-FFF2-40B4-BE49-F238E27FC236}">
                <a16:creationId xmlns:a16="http://schemas.microsoft.com/office/drawing/2014/main" id="{E4878C01-2943-4898-8733-0D5687A161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3057" r="19772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66EA5F0-F942-9A93-5798-85CF6D77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0" y="155461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noProof="0" dirty="0">
                <a:solidFill>
                  <a:schemeClr val="tx1"/>
                </a:solidFill>
              </a:rPr>
              <a:t>Por que começamos pelo briefing?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56895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4049E-1690-81EA-A490-28B88630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60194-F11C-E47C-ED7C-9B16E16C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>
                <a:latin typeface="Helvetica"/>
                <a:cs typeface="Helvetica"/>
              </a:rPr>
              <a:t>Briefing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C6CA8A-CACD-8261-2EB0-40EA024E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noProof="0" dirty="0">
                <a:latin typeface="Helvetica"/>
                <a:cs typeface="Helvetica"/>
              </a:rPr>
              <a:t>É um documento que reúne todos os dados necessários para a elaboração de um projeto para um cliente;</a:t>
            </a:r>
          </a:p>
          <a:p>
            <a:endParaRPr lang="pt-BR" noProof="0" dirty="0"/>
          </a:p>
          <a:p>
            <a:pPr marL="0" indent="0">
              <a:buNone/>
            </a:pPr>
            <a:r>
              <a:rPr lang="pt-BR" noProof="0" dirty="0">
                <a:latin typeface="Helvetica"/>
                <a:cs typeface="Helvetica"/>
              </a:rPr>
              <a:t>É uma ferramenta utilizada por profissionais de várias áreas, tais como tecnologia da informação, publicidade e design.</a:t>
            </a:r>
          </a:p>
        </p:txBody>
      </p:sp>
      <p:pic>
        <p:nvPicPr>
          <p:cNvPr id="5" name="Espaço Reservado para Conteúdo 3" descr="Diagrama, Diagrama de Venn&#10;&#10;Descrição gerada automaticamente">
            <a:extLst>
              <a:ext uri="{FF2B5EF4-FFF2-40B4-BE49-F238E27FC236}">
                <a16:creationId xmlns:a16="http://schemas.microsoft.com/office/drawing/2014/main" id="{376A9D05-91B3-5485-147B-415A0AB5B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659" y="3513138"/>
            <a:ext cx="4501695" cy="31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05D5B-81A8-A5BA-F070-2788B26E0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65E1C5-833A-CC8A-4D98-D57DFCD3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697"/>
            <a:ext cx="4781603" cy="1236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não pode faltar no Briefing?</a:t>
            </a:r>
          </a:p>
        </p:txBody>
      </p:sp>
      <p:pic>
        <p:nvPicPr>
          <p:cNvPr id="5" name="Espaço Reservado para Conteúdo 4" descr="Feedback da pesquisa de satisfação do cliente">
            <a:extLst>
              <a:ext uri="{FF2B5EF4-FFF2-40B4-BE49-F238E27FC236}">
                <a16:creationId xmlns:a16="http://schemas.microsoft.com/office/drawing/2014/main" id="{60EB0691-7A2A-44D7-86A6-9E21356E7B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630" t="1295" r="3" b="2"/>
          <a:stretch>
            <a:fillRect/>
          </a:stretch>
        </p:blipFill>
        <p:spPr>
          <a:xfrm>
            <a:off x="149185" y="1887071"/>
            <a:ext cx="3715005" cy="3083858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167E39-E80F-8E1C-EBD2-99814FEEFE8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30550" y="548639"/>
            <a:ext cx="5548802" cy="579630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000" b="1" dirty="0"/>
              <a:t>Definição de Objetivos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2000" dirty="0"/>
              <a:t>É essencial definir claramente o que o cliente espera alcançar, como vendas online ou divulgação de serviços.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000" b="1" dirty="0"/>
              <a:t>Identificação do Público-Alvo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2000" dirty="0"/>
              <a:t>Descrever para quem o site é direcionado ajuda a criar uma comunicação mais eficaz e personalizada.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000" b="1" dirty="0"/>
              <a:t>Especificação da Identidade Visual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2000" dirty="0"/>
              <a:t>Definir cores, logotipo e estilo visual garante que o site tenha uma aparência coerente e profissional.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2000" b="1" dirty="0"/>
              <a:t>Listagem de Conteúdo e Funcionalidades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2000" dirty="0"/>
              <a:t>Detalhar textos, imagens, vídeos e recursos como formulário de contato, galeria de fotos e chat online é fundamental.</a:t>
            </a:r>
          </a:p>
        </p:txBody>
      </p:sp>
      <p:pic>
        <p:nvPicPr>
          <p:cNvPr id="8" name="Gráfico 7" descr="Área de Transferência Marcada estrutura de tópicos">
            <a:extLst>
              <a:ext uri="{FF2B5EF4-FFF2-40B4-BE49-F238E27FC236}">
                <a16:creationId xmlns:a16="http://schemas.microsoft.com/office/drawing/2014/main" id="{03B2719E-B76A-68B5-E10C-B173D570E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6150" y="5104200"/>
            <a:ext cx="914400" cy="914400"/>
          </a:xfrm>
          <a:prstGeom prst="rect">
            <a:avLst/>
          </a:prstGeom>
        </p:spPr>
      </p:pic>
      <p:pic>
        <p:nvPicPr>
          <p:cNvPr id="11" name="Gráfico 10" descr="Ilustrador estrutura de tópicos">
            <a:extLst>
              <a:ext uri="{FF2B5EF4-FFF2-40B4-BE49-F238E27FC236}">
                <a16:creationId xmlns:a16="http://schemas.microsoft.com/office/drawing/2014/main" id="{C6C15BC5-F873-8506-1789-5750815CE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7353" y="3726375"/>
            <a:ext cx="914400" cy="914400"/>
          </a:xfrm>
          <a:prstGeom prst="rect">
            <a:avLst/>
          </a:prstGeom>
        </p:spPr>
      </p:pic>
      <p:pic>
        <p:nvPicPr>
          <p:cNvPr id="13" name="Gráfico 12" descr="Público-alvo com preenchimento sólido">
            <a:extLst>
              <a:ext uri="{FF2B5EF4-FFF2-40B4-BE49-F238E27FC236}">
                <a16:creationId xmlns:a16="http://schemas.microsoft.com/office/drawing/2014/main" id="{C94B4100-1AAD-D173-7B37-5B6FD29BA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8386" y="2204541"/>
            <a:ext cx="914400" cy="914400"/>
          </a:xfrm>
          <a:prstGeom prst="rect">
            <a:avLst/>
          </a:prstGeom>
        </p:spPr>
      </p:pic>
      <p:pic>
        <p:nvPicPr>
          <p:cNvPr id="15" name="Gráfico 14" descr="Na mosca estrutura de tópicos">
            <a:extLst>
              <a:ext uri="{FF2B5EF4-FFF2-40B4-BE49-F238E27FC236}">
                <a16:creationId xmlns:a16="http://schemas.microsoft.com/office/drawing/2014/main" id="{E44E130D-9DD4-5826-A20A-233E54B083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7353" y="751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686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392A8A42A92A4791D36958AB4ED243" ma:contentTypeVersion="3" ma:contentTypeDescription="Crie um novo documento." ma:contentTypeScope="" ma:versionID="84d92d63eff6554d3121233eeb281bbd">
  <xsd:schema xmlns:xsd="http://www.w3.org/2001/XMLSchema" xmlns:xs="http://www.w3.org/2001/XMLSchema" xmlns:p="http://schemas.microsoft.com/office/2006/metadata/properties" xmlns:ns2="282c631b-a5c6-45d7-bb2f-c58ec866421b" targetNamespace="http://schemas.microsoft.com/office/2006/metadata/properties" ma:root="true" ma:fieldsID="bcdcabd953e358a8e90b65424581b958" ns2:_="">
    <xsd:import namespace="282c631b-a5c6-45d7-bb2f-c58ec86642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2c631b-a5c6-45d7-bb2f-c58ec86642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2B03AF-20E2-417B-BB35-1DCFFEFB9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D4F8B0-3F77-43BD-8DF6-ACBE73A8F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2c631b-a5c6-45d7-bb2f-c58ec86642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CF8024-1B3B-4DC5-9462-F60EE00103C4}">
  <ds:schemaRefs>
    <ds:schemaRef ds:uri="0809f0bf-bf70-467a-8952-101cdc6d422d"/>
    <ds:schemaRef ds:uri="30e3ab87-8e3c-4da4-a07e-2a942f32654c"/>
    <ds:schemaRef ds:uri="3ea433be-b6c6-4ac2-a549-bb89c19ece0f"/>
    <ds:schemaRef ds:uri="ac54fd8a-04fa-45e7-862f-10294e7785b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2561</Words>
  <Application>Microsoft Office PowerPoint</Application>
  <PresentationFormat>Widescreen</PresentationFormat>
  <Paragraphs>209</Paragraphs>
  <Slides>33</Slides>
  <Notes>12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Tema do Office</vt:lpstr>
      <vt:lpstr>UC1</vt:lpstr>
      <vt:lpstr>Briefing</vt:lpstr>
      <vt:lpstr>Conteúdo</vt:lpstr>
      <vt:lpstr>Do Briefing ao Mercado</vt:lpstr>
      <vt:lpstr>Do Briefing ao Mercado</vt:lpstr>
      <vt:lpstr>Do Briefing ao Mercado</vt:lpstr>
      <vt:lpstr>Por que começamos pelo briefing?</vt:lpstr>
      <vt:lpstr>Briefing</vt:lpstr>
      <vt:lpstr>O que não pode faltar no Briefing?</vt:lpstr>
      <vt:lpstr>Briefing</vt:lpstr>
      <vt:lpstr>Briefing</vt:lpstr>
      <vt:lpstr>Como transformar as informações do briefing em um plano de ação?</vt:lpstr>
      <vt:lpstr>1: Desbloqueando ideias: Brainstorming</vt:lpstr>
      <vt:lpstr>2: Desbloqueando ideias:  Mapa mental</vt:lpstr>
      <vt:lpstr>Conhecendo o Terreno: Público-Alvo e Concorrência</vt:lpstr>
      <vt:lpstr>Conhecendo o Público-Alvo</vt:lpstr>
      <vt:lpstr>Análise de Concorrentes</vt:lpstr>
      <vt:lpstr>Apresentação do PowerPoint</vt:lpstr>
      <vt:lpstr>Hora de praticar</vt:lpstr>
      <vt:lpstr>Prática</vt:lpstr>
      <vt:lpstr>Atividade em grupo</vt:lpstr>
      <vt:lpstr>Nome do Projeto: "Bem-Estar em Equilíbrio" - Portal de Conteúdo e Agendamento</vt:lpstr>
      <vt:lpstr>Briefing - Informações do Cliente</vt:lpstr>
      <vt:lpstr>Briefing - Objetivos do Website</vt:lpstr>
      <vt:lpstr>Briefing - Objetivos do Website</vt:lpstr>
      <vt:lpstr>Briefing - Público-Alvo</vt:lpstr>
      <vt:lpstr>Briefing - Conteúdo e Funcionalidades</vt:lpstr>
      <vt:lpstr>Briefing - Conteúdo e Funcionalidades</vt:lpstr>
      <vt:lpstr>Briefing - Requisitos Técnicos e de Design</vt:lpstr>
      <vt:lpstr>Briefing - Exemplos que a cliente gosta (referências)</vt:lpstr>
      <vt:lpstr>Briefing - Informações Adicionais</vt:lpstr>
      <vt:lpstr>Etapa 1: Briefing e Análise</vt:lpstr>
      <vt:lpstr>Próximas etapas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FABIO CUNHA RODRIGUES</cp:lastModifiedBy>
  <cp:revision>1043</cp:revision>
  <dcterms:created xsi:type="dcterms:W3CDTF">2017-01-10T17:35:04Z</dcterms:created>
  <dcterms:modified xsi:type="dcterms:W3CDTF">2025-09-01T23:12:53Z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0x01010075392A8A42A92A4791D36958AB4ED243</vt:lpwstr>
  </property>
  <property fmtid="{D5CDD505-2E9C-101B-9397-08002B2CF9AE}" pid="3" name="MediaServiceImageTags">
    <vt:lpwstr/>
  </property>
</Properties>
</file>